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</p:sldMasterIdLst>
  <p:notesMasterIdLst>
    <p:notesMasterId r:id="rId16"/>
  </p:notesMasterIdLst>
  <p:sldIdLst>
    <p:sldId id="256" r:id="rId3"/>
    <p:sldId id="257" r:id="rId4"/>
    <p:sldId id="258" r:id="rId5"/>
    <p:sldId id="26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12192000" cy="6858000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89"/>
    <p:restoredTop sz="94653"/>
  </p:normalViewPr>
  <p:slideViewPr>
    <p:cSldViewPr>
      <p:cViewPr varScale="1">
        <p:scale>
          <a:sx n="85" d="100"/>
          <a:sy n="85" d="100"/>
        </p:scale>
        <p:origin x="376" y="18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3074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endParaRPr lang="ru-RU" alt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endParaRPr lang="ru-RU" alt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endParaRPr lang="ru-RU" alt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fld id="{B1F79A5E-BB09-4338-A072-5FCD81D9C593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9D99368-800D-44E9-983E-2202E6EADA34}" type="slidenum">
              <a:rPr lang="ru-RU" altLang="en-US"/>
              <a:pPr/>
              <a:t>1</a:t>
            </a:fld>
            <a:endParaRPr lang="ru-RU" altLang="en-US"/>
          </a:p>
        </p:txBody>
      </p:sp>
      <p:sp>
        <p:nvSpPr>
          <p:cNvPr id="1740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3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D53CBC3-A2DF-462D-A2FF-76F8F6509D0E}" type="slidenum">
              <a:rPr lang="ru-RU" altLang="en-US"/>
              <a:pPr/>
              <a:t>10</a:t>
            </a:fld>
            <a:endParaRPr lang="ru-RU" altLang="en-US"/>
          </a:p>
        </p:txBody>
      </p:sp>
      <p:sp>
        <p:nvSpPr>
          <p:cNvPr id="2662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4700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662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B9B0A84-1240-44E4-B453-F21F37BE5802}" type="slidenum">
              <a:rPr lang="ru-RU" altLang="en-US"/>
              <a:pPr/>
              <a:t>11</a:t>
            </a:fld>
            <a:endParaRPr lang="ru-RU" altLang="en-US"/>
          </a:p>
        </p:txBody>
      </p:sp>
      <p:sp>
        <p:nvSpPr>
          <p:cNvPr id="2764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4700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765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2E9AD6B-1189-4355-A184-52FAF183B835}" type="slidenum">
              <a:rPr lang="ru-RU" altLang="en-US"/>
              <a:pPr/>
              <a:t>12</a:t>
            </a:fld>
            <a:endParaRPr lang="ru-RU" altLang="en-US"/>
          </a:p>
        </p:txBody>
      </p:sp>
      <p:sp>
        <p:nvSpPr>
          <p:cNvPr id="2867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4700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867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7E469A2-AB07-41C2-95FF-32B6DF4ACFC4}" type="slidenum">
              <a:rPr lang="ru-RU" altLang="en-US"/>
              <a:pPr/>
              <a:t>13</a:t>
            </a:fld>
            <a:endParaRPr lang="ru-RU" altLang="en-US"/>
          </a:p>
        </p:txBody>
      </p:sp>
      <p:sp>
        <p:nvSpPr>
          <p:cNvPr id="296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4700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969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C477D20-69F3-4095-B3C8-27D6B24E55F4}" type="slidenum">
              <a:rPr lang="ru-RU" altLang="en-US"/>
              <a:pPr/>
              <a:t>2</a:t>
            </a:fld>
            <a:endParaRPr lang="ru-RU" altLang="en-US"/>
          </a:p>
        </p:txBody>
      </p:sp>
      <p:sp>
        <p:nvSpPr>
          <p:cNvPr id="1843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3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F475987-6026-4592-8016-479AB3CE44D2}" type="slidenum">
              <a:rPr lang="ru-RU" altLang="en-US"/>
              <a:pPr/>
              <a:t>3</a:t>
            </a:fld>
            <a:endParaRPr lang="ru-RU" altLang="en-US"/>
          </a:p>
        </p:txBody>
      </p:sp>
      <p:sp>
        <p:nvSpPr>
          <p:cNvPr id="194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4700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5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40E4848-486A-426C-A4B7-7BE0405C1727}" type="slidenum">
              <a:rPr lang="ru-RU" altLang="en-US"/>
              <a:pPr/>
              <a:t>4</a:t>
            </a:fld>
            <a:endParaRPr lang="ru-RU" altLang="en-US"/>
          </a:p>
        </p:txBody>
      </p:sp>
      <p:sp>
        <p:nvSpPr>
          <p:cNvPr id="512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4700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7708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68EBE9C-6913-4EED-9DFB-B80704FB83F9}" type="slidenum">
              <a:rPr lang="ru-RU" altLang="en-US"/>
              <a:pPr/>
              <a:t>5</a:t>
            </a:fld>
            <a:endParaRPr lang="ru-RU" altLang="en-US"/>
          </a:p>
        </p:txBody>
      </p:sp>
      <p:sp>
        <p:nvSpPr>
          <p:cNvPr id="2150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4700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B3B7DFB-A71F-4950-AF5B-8C6DF19F5BBF}" type="slidenum">
              <a:rPr lang="ru-RU" altLang="en-US"/>
              <a:pPr/>
              <a:t>6</a:t>
            </a:fld>
            <a:endParaRPr lang="ru-RU" altLang="en-US"/>
          </a:p>
        </p:txBody>
      </p:sp>
      <p:sp>
        <p:nvSpPr>
          <p:cNvPr id="2252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4700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253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5E0611A-4ED7-4B0E-89C1-8B7BD0BD4D1E}" type="slidenum">
              <a:rPr lang="ru-RU" altLang="en-US"/>
              <a:pPr/>
              <a:t>7</a:t>
            </a:fld>
            <a:endParaRPr lang="ru-RU" altLang="en-US"/>
          </a:p>
        </p:txBody>
      </p:sp>
      <p:sp>
        <p:nvSpPr>
          <p:cNvPr id="235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4700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355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A3B20F8-6CAE-46A0-8754-CC42098D267B}" type="slidenum">
              <a:rPr lang="ru-RU" altLang="en-US"/>
              <a:pPr/>
              <a:t>8</a:t>
            </a:fld>
            <a:endParaRPr lang="ru-RU" altLang="en-US"/>
          </a:p>
        </p:txBody>
      </p:sp>
      <p:sp>
        <p:nvSpPr>
          <p:cNvPr id="2457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4700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457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3D08473-698E-486A-9E73-9732F08B3E0A}" type="slidenum">
              <a:rPr lang="ru-RU" altLang="en-US"/>
              <a:pPr/>
              <a:t>9</a:t>
            </a:fld>
            <a:endParaRPr lang="ru-RU" altLang="en-US"/>
          </a:p>
        </p:txBody>
      </p:sp>
      <p:sp>
        <p:nvSpPr>
          <p:cNvPr id="2560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4700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560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Зразок заголовка</a:t>
            </a:r>
            <a:endParaRPr lang="en-US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24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435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3050"/>
            <a:ext cx="2741613" cy="5307013"/>
          </a:xfrm>
        </p:spPr>
        <p:txBody>
          <a:bodyPr vert="eaVert"/>
          <a:lstStyle/>
          <a:p>
            <a:r>
              <a:rPr lang="uk-UA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609600" y="273050"/>
            <a:ext cx="8077200" cy="5307013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8033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Зразок заголовка</a:t>
            </a:r>
            <a:endParaRPr lang="en-US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4920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2342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</p:spTree>
    <p:extLst>
      <p:ext uri="{BB962C8B-B14F-4D97-AF65-F5344CB8AC3E}">
        <p14:creationId xmlns:p14="http://schemas.microsoft.com/office/powerpoint/2010/main" val="1954204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408613" cy="3975100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0613" y="1604963"/>
            <a:ext cx="5410200" cy="3975100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96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3615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566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66002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</p:spTree>
    <p:extLst>
      <p:ext uri="{BB962C8B-B14F-4D97-AF65-F5344CB8AC3E}">
        <p14:creationId xmlns:p14="http://schemas.microsoft.com/office/powerpoint/2010/main" val="573721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8613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  <a:endParaRPr lang="en-US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</p:spTree>
    <p:extLst>
      <p:ext uri="{BB962C8B-B14F-4D97-AF65-F5344CB8AC3E}">
        <p14:creationId xmlns:p14="http://schemas.microsoft.com/office/powerpoint/2010/main" val="3286998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4020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3050"/>
            <a:ext cx="2741613" cy="5307013"/>
          </a:xfrm>
        </p:spPr>
        <p:txBody>
          <a:bodyPr vert="eaVert"/>
          <a:lstStyle/>
          <a:p>
            <a:r>
              <a:rPr lang="uk-UA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609600" y="273050"/>
            <a:ext cx="8077200" cy="5307013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205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</p:spTree>
    <p:extLst>
      <p:ext uri="{BB962C8B-B14F-4D97-AF65-F5344CB8AC3E}">
        <p14:creationId xmlns:p14="http://schemas.microsoft.com/office/powerpoint/2010/main" val="3103957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408613" cy="3975100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0613" y="1604963"/>
            <a:ext cx="5410200" cy="3975100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352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225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563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5011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</p:spTree>
    <p:extLst>
      <p:ext uri="{BB962C8B-B14F-4D97-AF65-F5344CB8AC3E}">
        <p14:creationId xmlns:p14="http://schemas.microsoft.com/office/powerpoint/2010/main" val="734611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  <a:endParaRPr lang="en-US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</p:spTree>
    <p:extLst>
      <p:ext uri="{BB962C8B-B14F-4D97-AF65-F5344CB8AC3E}">
        <p14:creationId xmlns:p14="http://schemas.microsoft.com/office/powerpoint/2010/main" val="8438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3050"/>
            <a:ext cx="1097121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Для правки текста заголовка щёлкните мышью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4963"/>
            <a:ext cx="10971213" cy="397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448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Для правки структуры щёлкните мышью</a:t>
            </a:r>
          </a:p>
          <a:p>
            <a:pPr lvl="1"/>
            <a:r>
              <a:rPr lang="en-GB" altLang="en-US"/>
              <a:t>Второй уровень структуры</a:t>
            </a:r>
          </a:p>
          <a:p>
            <a:pPr lvl="2"/>
            <a:r>
              <a:rPr lang="en-GB" altLang="en-US"/>
              <a:t>Третий уровень структуры</a:t>
            </a:r>
          </a:p>
          <a:p>
            <a:pPr lvl="3"/>
            <a:r>
              <a:rPr lang="en-GB" altLang="en-US"/>
              <a:t>Четвёртый уровень структуры</a:t>
            </a:r>
          </a:p>
          <a:p>
            <a:pPr lvl="4"/>
            <a:r>
              <a:rPr lang="en-GB" altLang="en-US"/>
              <a:t>Пятый уровень структуры</a:t>
            </a:r>
          </a:p>
          <a:p>
            <a:pPr lvl="4"/>
            <a:r>
              <a:rPr lang="en-GB" altLang="en-US"/>
              <a:t>Шестой уровень структуры</a:t>
            </a:r>
          </a:p>
          <a:p>
            <a:pPr lvl="4"/>
            <a:r>
              <a:rPr lang="en-GB" altLang="en-US"/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2pPr>
      <a:lvl3pPr marL="1143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3pPr>
      <a:lvl4pPr marL="1600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4pPr>
      <a:lvl5pPr marL="20574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fontAlgn="base" hangingPunct="0">
        <a:lnSpc>
          <a:spcPct val="93000"/>
        </a:lnSpc>
        <a:spcBef>
          <a:spcPts val="142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 hangingPunct="0">
        <a:lnSpc>
          <a:spcPct val="93000"/>
        </a:lnSpc>
        <a:spcBef>
          <a:spcPts val="1138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fontAlgn="base" hangingPunct="0">
        <a:lnSpc>
          <a:spcPct val="93000"/>
        </a:lnSpc>
        <a:spcBef>
          <a:spcPts val="8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fontAlgn="base" hangingPunct="0">
        <a:lnSpc>
          <a:spcPct val="93000"/>
        </a:lnSpc>
        <a:spcBef>
          <a:spcPts val="57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fontAlgn="base" hangingPunct="0">
        <a:lnSpc>
          <a:spcPct val="93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3050"/>
            <a:ext cx="1097121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Для правки текста заголовка щёлкните мышью</a:t>
            </a: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4963"/>
            <a:ext cx="10971213" cy="397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448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Для правки структуры щёлкните мышью</a:t>
            </a:r>
          </a:p>
          <a:p>
            <a:pPr lvl="1"/>
            <a:r>
              <a:rPr lang="en-GB" altLang="en-US"/>
              <a:t>Второй уровень структуры</a:t>
            </a:r>
          </a:p>
          <a:p>
            <a:pPr lvl="2"/>
            <a:r>
              <a:rPr lang="en-GB" altLang="en-US"/>
              <a:t>Третий уровень структуры</a:t>
            </a:r>
          </a:p>
          <a:p>
            <a:pPr lvl="3"/>
            <a:r>
              <a:rPr lang="en-GB" altLang="en-US"/>
              <a:t>Четвёртый уровень структуры</a:t>
            </a:r>
          </a:p>
          <a:p>
            <a:pPr lvl="4"/>
            <a:r>
              <a:rPr lang="en-GB" altLang="en-US"/>
              <a:t>Пятый уровень структуры</a:t>
            </a:r>
          </a:p>
          <a:p>
            <a:pPr lvl="4"/>
            <a:r>
              <a:rPr lang="en-GB" altLang="en-US"/>
              <a:t>Шестой уровень структуры</a:t>
            </a:r>
          </a:p>
          <a:p>
            <a:pPr lvl="4"/>
            <a:r>
              <a:rPr lang="en-GB" altLang="en-US"/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2pPr>
      <a:lvl3pPr marL="1143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3pPr>
      <a:lvl4pPr marL="1600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4pPr>
      <a:lvl5pPr marL="20574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fontAlgn="base" hangingPunct="0">
        <a:lnSpc>
          <a:spcPct val="93000"/>
        </a:lnSpc>
        <a:spcBef>
          <a:spcPts val="142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 hangingPunct="0">
        <a:lnSpc>
          <a:spcPct val="93000"/>
        </a:lnSpc>
        <a:spcBef>
          <a:spcPts val="1138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fontAlgn="base" hangingPunct="0">
        <a:lnSpc>
          <a:spcPct val="93000"/>
        </a:lnSpc>
        <a:spcBef>
          <a:spcPts val="8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fontAlgn="base" hangingPunct="0">
        <a:lnSpc>
          <a:spcPct val="93000"/>
        </a:lnSpc>
        <a:spcBef>
          <a:spcPts val="57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fontAlgn="base" hangingPunct="0">
        <a:lnSpc>
          <a:spcPct val="93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1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12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.png"/><Relationship Id="rId11" Type="http://schemas.openxmlformats.org/officeDocument/2006/relationships/image" Target="../media/image2.png"/><Relationship Id="rId5" Type="http://schemas.openxmlformats.org/officeDocument/2006/relationships/image" Target="../media/image12.jpe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5" cy="685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2563813" y="2001838"/>
            <a:ext cx="7245350" cy="1027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b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ru-RU" altLang="en-US" sz="5000" b="1">
                <a:solidFill>
                  <a:srgbClr val="272E43"/>
                </a:solidFill>
                <a:latin typeface="Montserrat" charset="0"/>
                <a:cs typeface="Montserrat" charset="0"/>
              </a:rPr>
              <a:t>Аутстафінг в Україні</a:t>
            </a: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1616075" y="3032125"/>
            <a:ext cx="9140825" cy="60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ru-RU" altLang="en-US" sz="2800" b="1">
                <a:solidFill>
                  <a:srgbClr val="3B3092"/>
                </a:solidFill>
                <a:latin typeface="Roboto Slab" charset="0"/>
                <a:cs typeface="Roboto Slab" charset="0"/>
              </a:rPr>
              <a:t>Чому це вигідно вам сьогодні?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0" y="700088"/>
            <a:ext cx="3616325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44913"/>
            <a:ext cx="12188825" cy="315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838200" y="365125"/>
            <a:ext cx="10512425" cy="132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90000"/>
              </a:lnSpc>
            </a:pPr>
            <a:r>
              <a:rPr lang="ru-RU" altLang="en-US" sz="4400" b="1">
                <a:solidFill>
                  <a:srgbClr val="272E43"/>
                </a:solidFill>
                <a:latin typeface="Montserrat" charset="0"/>
                <a:cs typeface="Montserrat" charset="0"/>
              </a:rPr>
              <a:t>Важливі нюанси</a:t>
            </a: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3571875" y="1690688"/>
            <a:ext cx="7778750" cy="423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100000"/>
              </a:lnSpc>
            </a:pPr>
            <a:endParaRPr lang="ru-RU" altLang="en-US" dirty="0">
              <a:cs typeface="DejaVu Sans" charset="0"/>
            </a:endParaRPr>
          </a:p>
          <a:p>
            <a:pPr>
              <a:lnSpc>
                <a:spcPct val="100000"/>
              </a:lnSpc>
            </a:pPr>
            <a:r>
              <a:rPr lang="ru-RU" altLang="en-US" dirty="0">
                <a:latin typeface="Montserrat" charset="0"/>
                <a:cs typeface="Montserrat" charset="0"/>
              </a:rPr>
              <a:t>Оплату </a:t>
            </a:r>
            <a:r>
              <a:rPr lang="ru-RU" altLang="en-US" dirty="0" err="1">
                <a:latin typeface="Montserrat" charset="0"/>
                <a:cs typeface="Montserrat" charset="0"/>
              </a:rPr>
              <a:t>послуг</a:t>
            </a:r>
            <a:r>
              <a:rPr lang="ru-RU" altLang="en-US" dirty="0">
                <a:latin typeface="Montserrat" charset="0"/>
                <a:cs typeface="Montserrat" charset="0"/>
              </a:rPr>
              <a:t> </a:t>
            </a:r>
            <a:r>
              <a:rPr lang="ru-RU" altLang="en-US" dirty="0" err="1">
                <a:latin typeface="Montserrat" charset="0"/>
                <a:cs typeface="Montserrat" charset="0"/>
              </a:rPr>
              <a:t>аутстафінгу</a:t>
            </a:r>
            <a:r>
              <a:rPr lang="ru-RU" altLang="en-US" dirty="0">
                <a:latin typeface="Montserrat" charset="0"/>
                <a:cs typeface="Montserrat" charset="0"/>
              </a:rPr>
              <a:t> </a:t>
            </a:r>
            <a:r>
              <a:rPr lang="ru-RU" altLang="en-US" dirty="0" err="1">
                <a:latin typeface="Montserrat" charset="0"/>
                <a:cs typeface="Montserrat" charset="0"/>
              </a:rPr>
              <a:t>ви</a:t>
            </a:r>
            <a:r>
              <a:rPr lang="ru-RU" altLang="en-US" dirty="0">
                <a:latin typeface="Montserrat" charset="0"/>
                <a:cs typeface="Montserrat" charset="0"/>
              </a:rPr>
              <a:t> можете </a:t>
            </a:r>
            <a:r>
              <a:rPr lang="ru-RU" altLang="en-US" dirty="0" err="1">
                <a:latin typeface="Montserrat" charset="0"/>
                <a:cs typeface="Montserrat" charset="0"/>
              </a:rPr>
              <a:t>відносити</a:t>
            </a:r>
            <a:r>
              <a:rPr lang="ru-RU" altLang="en-US" dirty="0">
                <a:latin typeface="Montserrat" charset="0"/>
                <a:cs typeface="Montserrat" charset="0"/>
              </a:rPr>
              <a:t> на </a:t>
            </a:r>
            <a:r>
              <a:rPr lang="ru-RU" altLang="en-US" dirty="0" err="1">
                <a:latin typeface="Montserrat" charset="0"/>
                <a:cs typeface="Montserrat" charset="0"/>
              </a:rPr>
              <a:t>витрати</a:t>
            </a:r>
            <a:r>
              <a:rPr lang="ru-RU" altLang="en-US" dirty="0">
                <a:latin typeface="Montserrat" charset="0"/>
                <a:cs typeface="Montserrat" charset="0"/>
              </a:rPr>
              <a:t>, </a:t>
            </a:r>
            <a:r>
              <a:rPr lang="ru-RU" altLang="en-US" dirty="0" err="1">
                <a:latin typeface="Montserrat" charset="0"/>
                <a:cs typeface="Montserrat" charset="0"/>
              </a:rPr>
              <a:t>зменшуючи</a:t>
            </a:r>
            <a:r>
              <a:rPr lang="ru-RU" altLang="en-US" dirty="0">
                <a:latin typeface="Montserrat" charset="0"/>
                <a:cs typeface="Montserrat" charset="0"/>
              </a:rPr>
              <a:t> таким чином суму </a:t>
            </a:r>
            <a:r>
              <a:rPr lang="ru-RU" altLang="en-US" dirty="0" err="1">
                <a:latin typeface="Montserrat" charset="0"/>
                <a:cs typeface="Montserrat" charset="0"/>
              </a:rPr>
              <a:t>податку</a:t>
            </a:r>
            <a:r>
              <a:rPr lang="ru-RU" altLang="en-US" dirty="0">
                <a:latin typeface="Montserrat" charset="0"/>
                <a:cs typeface="Montserrat" charset="0"/>
              </a:rPr>
              <a:t> на </a:t>
            </a:r>
            <a:r>
              <a:rPr lang="ru-RU" altLang="en-US" dirty="0" err="1">
                <a:latin typeface="Montserrat" charset="0"/>
                <a:cs typeface="Montserrat" charset="0"/>
              </a:rPr>
              <a:t>прибуток</a:t>
            </a:r>
            <a:r>
              <a:rPr lang="ru-RU" altLang="en-US" dirty="0">
                <a:latin typeface="Montserrat" charset="0"/>
                <a:cs typeface="Montserrat" charset="0"/>
              </a:rPr>
              <a:t>.</a:t>
            </a:r>
          </a:p>
          <a:p>
            <a:pPr>
              <a:lnSpc>
                <a:spcPct val="100000"/>
              </a:lnSpc>
            </a:pPr>
            <a:endParaRPr lang="ru-RU" altLang="en-US" dirty="0">
              <a:cs typeface="DejaVu Sans" charset="0"/>
            </a:endParaRPr>
          </a:p>
          <a:p>
            <a:pPr>
              <a:lnSpc>
                <a:spcPct val="100000"/>
              </a:lnSpc>
            </a:pPr>
            <a:r>
              <a:rPr lang="ru-RU" altLang="en-US" dirty="0">
                <a:latin typeface="Montserrat" charset="0"/>
                <a:cs typeface="Montserrat" charset="0"/>
              </a:rPr>
              <a:t>Ви можете </a:t>
            </a:r>
            <a:r>
              <a:rPr lang="ru-RU" altLang="en-US" dirty="0" err="1">
                <a:latin typeface="Montserrat" charset="0"/>
                <a:cs typeface="Montserrat" charset="0"/>
              </a:rPr>
              <a:t>отримати</a:t>
            </a:r>
            <a:r>
              <a:rPr lang="ru-RU" altLang="en-US" dirty="0">
                <a:latin typeface="Montserrat" charset="0"/>
                <a:cs typeface="Montserrat" charset="0"/>
              </a:rPr>
              <a:t> </a:t>
            </a:r>
            <a:r>
              <a:rPr lang="ru-RU" altLang="en-US" dirty="0" err="1">
                <a:latin typeface="Montserrat" charset="0"/>
                <a:cs typeface="Montserrat" charset="0"/>
              </a:rPr>
              <a:t>податковий</a:t>
            </a:r>
            <a:r>
              <a:rPr lang="ru-RU" altLang="en-US" dirty="0">
                <a:latin typeface="Montserrat" charset="0"/>
                <a:cs typeface="Montserrat" charset="0"/>
              </a:rPr>
              <a:t> кредит на ПДВ на всю суму </a:t>
            </a:r>
            <a:r>
              <a:rPr lang="ru-RU" altLang="en-US" dirty="0" err="1">
                <a:latin typeface="Montserrat" charset="0"/>
                <a:cs typeface="Montserrat" charset="0"/>
              </a:rPr>
              <a:t>платежів</a:t>
            </a:r>
            <a:r>
              <a:rPr lang="ru-RU" altLang="en-US" dirty="0">
                <a:latin typeface="Montserrat" charset="0"/>
                <a:cs typeface="Montserrat" charset="0"/>
              </a:rPr>
              <a:t> </a:t>
            </a:r>
            <a:r>
              <a:rPr lang="ru-RU" altLang="en-US" dirty="0" err="1">
                <a:latin typeface="Montserrat" charset="0"/>
                <a:cs typeface="Montserrat" charset="0"/>
              </a:rPr>
              <a:t>лізеру</a:t>
            </a:r>
            <a:r>
              <a:rPr lang="ru-RU" altLang="en-US" dirty="0">
                <a:latin typeface="Montserrat" charset="0"/>
                <a:cs typeface="Montserrat" charset="0"/>
              </a:rPr>
              <a:t>.</a:t>
            </a:r>
          </a:p>
          <a:p>
            <a:pPr>
              <a:lnSpc>
                <a:spcPct val="100000"/>
              </a:lnSpc>
            </a:pPr>
            <a:endParaRPr lang="ru-RU" altLang="en-US" dirty="0">
              <a:cs typeface="DejaVu Sans" charset="0"/>
            </a:endParaRPr>
          </a:p>
          <a:p>
            <a:pPr>
              <a:lnSpc>
                <a:spcPct val="100000"/>
              </a:lnSpc>
            </a:pPr>
            <a:r>
              <a:rPr lang="ru-RU" altLang="en-US" dirty="0">
                <a:latin typeface="Montserrat" charset="0"/>
                <a:cs typeface="Montserrat" charset="0"/>
              </a:rPr>
              <a:t>ТОВ "</a:t>
            </a:r>
            <a:r>
              <a:rPr lang="ru-RU" altLang="en-US" dirty="0" err="1">
                <a:latin typeface="Montserrat" charset="0"/>
                <a:cs typeface="Montserrat" charset="0"/>
              </a:rPr>
              <a:t>Лізинг</a:t>
            </a:r>
            <a:r>
              <a:rPr lang="ru-RU" altLang="en-US" dirty="0">
                <a:latin typeface="Montserrat" charset="0"/>
                <a:cs typeface="Montserrat" charset="0"/>
              </a:rPr>
              <a:t> </a:t>
            </a:r>
            <a:r>
              <a:rPr lang="ru-RU" altLang="en-US" dirty="0" err="1">
                <a:latin typeface="Montserrat" charset="0"/>
                <a:cs typeface="Montserrat" charset="0"/>
              </a:rPr>
              <a:t>Сервіс</a:t>
            </a:r>
            <a:r>
              <a:rPr lang="ru-RU" altLang="en-US" dirty="0">
                <a:latin typeface="Montserrat" charset="0"/>
                <a:cs typeface="Montserrat" charset="0"/>
              </a:rPr>
              <a:t>" </a:t>
            </a:r>
            <a:r>
              <a:rPr lang="ru-RU" altLang="en-US" dirty="0" err="1">
                <a:latin typeface="Montserrat" charset="0"/>
                <a:cs typeface="Montserrat" charset="0"/>
              </a:rPr>
              <a:t>має</a:t>
            </a:r>
            <a:r>
              <a:rPr lang="ru-RU" altLang="en-US" dirty="0">
                <a:latin typeface="Montserrat" charset="0"/>
                <a:cs typeface="Montserrat" charset="0"/>
              </a:rPr>
              <a:t> </a:t>
            </a:r>
            <a:r>
              <a:rPr lang="ru-RU" altLang="en-US" dirty="0" err="1">
                <a:latin typeface="Montserrat" charset="0"/>
                <a:cs typeface="Montserrat" charset="0"/>
              </a:rPr>
              <a:t>свій</a:t>
            </a:r>
            <a:r>
              <a:rPr lang="ru-RU" altLang="en-US" dirty="0">
                <a:latin typeface="Montserrat" charset="0"/>
                <a:cs typeface="Montserrat" charset="0"/>
              </a:rPr>
              <a:t> </a:t>
            </a:r>
            <a:r>
              <a:rPr lang="ru-RU" altLang="en-US" dirty="0" err="1">
                <a:latin typeface="Montserrat" charset="0"/>
                <a:cs typeface="Montserrat" charset="0"/>
              </a:rPr>
              <a:t>власний</a:t>
            </a:r>
            <a:r>
              <a:rPr lang="ru-RU" altLang="en-US" dirty="0">
                <a:latin typeface="Montserrat" charset="0"/>
                <a:cs typeface="Montserrat" charset="0"/>
              </a:rPr>
              <a:t> </a:t>
            </a:r>
            <a:r>
              <a:rPr lang="ru-RU" altLang="en-US" dirty="0" err="1">
                <a:latin typeface="Montserrat" charset="0"/>
                <a:cs typeface="Montserrat" charset="0"/>
              </a:rPr>
              <a:t>відділ</a:t>
            </a:r>
            <a:r>
              <a:rPr lang="ru-RU" altLang="en-US" dirty="0">
                <a:latin typeface="Montserrat" charset="0"/>
                <a:cs typeface="Montserrat" charset="0"/>
              </a:rPr>
              <a:t> </a:t>
            </a:r>
            <a:r>
              <a:rPr lang="ru-RU" altLang="en-US" dirty="0" err="1">
                <a:latin typeface="Montserrat" charset="0"/>
                <a:cs typeface="Montserrat" charset="0"/>
              </a:rPr>
              <a:t>закупівель</a:t>
            </a:r>
            <a:r>
              <a:rPr lang="ru-RU" altLang="en-US" dirty="0">
                <a:latin typeface="Montserrat" charset="0"/>
                <a:cs typeface="Montserrat" charset="0"/>
              </a:rPr>
              <a:t> – для </a:t>
            </a:r>
            <a:r>
              <a:rPr lang="ru-RU" altLang="en-US" dirty="0" err="1">
                <a:latin typeface="Montserrat" charset="0"/>
                <a:cs typeface="Montserrat" charset="0"/>
              </a:rPr>
              <a:t>забезпечення</a:t>
            </a:r>
            <a:r>
              <a:rPr lang="ru-RU" altLang="en-US" dirty="0">
                <a:latin typeface="Montserrat" charset="0"/>
                <a:cs typeface="Montserrat" charset="0"/>
              </a:rPr>
              <a:t> </a:t>
            </a:r>
            <a:r>
              <a:rPr lang="ru-RU" altLang="en-US" dirty="0" err="1">
                <a:latin typeface="Montserrat" charset="0"/>
                <a:cs typeface="Montserrat" charset="0"/>
              </a:rPr>
              <a:t>працівників</a:t>
            </a:r>
            <a:r>
              <a:rPr lang="ru-RU" altLang="en-US" dirty="0">
                <a:latin typeface="Montserrat" charset="0"/>
                <a:cs typeface="Montserrat" charset="0"/>
              </a:rPr>
              <a:t> </a:t>
            </a:r>
            <a:r>
              <a:rPr lang="ru-RU" altLang="en-US" dirty="0" err="1">
                <a:latin typeface="Montserrat" charset="0"/>
                <a:cs typeface="Montserrat" charset="0"/>
              </a:rPr>
              <a:t>усім</a:t>
            </a:r>
            <a:r>
              <a:rPr lang="ru-RU" altLang="en-US" dirty="0">
                <a:latin typeface="Montserrat" charset="0"/>
                <a:cs typeface="Montserrat" charset="0"/>
              </a:rPr>
              <a:t> </a:t>
            </a:r>
            <a:r>
              <a:rPr lang="ru-RU" altLang="en-US" dirty="0" err="1">
                <a:latin typeface="Montserrat" charset="0"/>
                <a:cs typeface="Montserrat" charset="0"/>
              </a:rPr>
              <a:t>необхідним</a:t>
            </a:r>
            <a:r>
              <a:rPr lang="ru-RU" altLang="en-US" dirty="0">
                <a:latin typeface="Montserrat" charset="0"/>
                <a:cs typeface="Montserrat" charset="0"/>
              </a:rPr>
              <a:t> (</a:t>
            </a:r>
            <a:r>
              <a:rPr lang="ru-RU" altLang="en-US" dirty="0" err="1">
                <a:latin typeface="Montserrat" charset="0"/>
                <a:cs typeface="Montserrat" charset="0"/>
              </a:rPr>
              <a:t>страхування</a:t>
            </a:r>
            <a:r>
              <a:rPr lang="ru-RU" altLang="en-US" dirty="0">
                <a:latin typeface="Montserrat" charset="0"/>
                <a:cs typeface="Montserrat" charset="0"/>
              </a:rPr>
              <a:t>, бензин, </a:t>
            </a:r>
            <a:r>
              <a:rPr lang="ru-RU" altLang="en-US" dirty="0" err="1">
                <a:latin typeface="Montserrat" charset="0"/>
                <a:cs typeface="Montserrat" charset="0"/>
              </a:rPr>
              <a:t>спецодяг</a:t>
            </a:r>
            <a:r>
              <a:rPr lang="ru-RU" altLang="en-US" dirty="0">
                <a:latin typeface="Montserrat" charset="0"/>
                <a:cs typeface="Montserrat" charset="0"/>
              </a:rPr>
              <a:t> </a:t>
            </a:r>
            <a:r>
              <a:rPr lang="ru-RU" altLang="en-US" dirty="0" err="1">
                <a:latin typeface="Montserrat" charset="0"/>
                <a:cs typeface="Montserrat" charset="0"/>
              </a:rPr>
              <a:t>тощо</a:t>
            </a:r>
            <a:r>
              <a:rPr lang="ru-RU" altLang="en-US" dirty="0">
                <a:latin typeface="Montserrat" charset="0"/>
                <a:cs typeface="Montserrat" charset="0"/>
              </a:rPr>
              <a:t>) за </a:t>
            </a:r>
            <a:r>
              <a:rPr lang="ru-RU" altLang="en-US" dirty="0" err="1">
                <a:latin typeface="Montserrat" charset="0"/>
                <a:cs typeface="Montserrat" charset="0"/>
              </a:rPr>
              <a:t>найнижчими</a:t>
            </a:r>
            <a:r>
              <a:rPr lang="ru-RU" altLang="en-US" dirty="0">
                <a:latin typeface="Montserrat" charset="0"/>
                <a:cs typeface="Montserrat" charset="0"/>
              </a:rPr>
              <a:t> </a:t>
            </a:r>
            <a:r>
              <a:rPr lang="ru-RU" altLang="en-US" dirty="0" err="1">
                <a:latin typeface="Montserrat" charset="0"/>
                <a:cs typeface="Montserrat" charset="0"/>
              </a:rPr>
              <a:t>цінами</a:t>
            </a:r>
            <a:r>
              <a:rPr lang="ru-RU" altLang="en-US" dirty="0">
                <a:latin typeface="Montserrat" charset="0"/>
                <a:cs typeface="Montserrat" charset="0"/>
              </a:rPr>
              <a:t>.</a:t>
            </a:r>
          </a:p>
          <a:p>
            <a:pPr>
              <a:lnSpc>
                <a:spcPct val="100000"/>
              </a:lnSpc>
            </a:pPr>
            <a:endParaRPr lang="ru-RU" altLang="en-US" dirty="0">
              <a:cs typeface="DejaVu Sans" charset="0"/>
            </a:endParaRPr>
          </a:p>
          <a:p>
            <a:pPr>
              <a:lnSpc>
                <a:spcPct val="100000"/>
              </a:lnSpc>
            </a:pPr>
            <a:r>
              <a:rPr lang="ru-RU" altLang="en-US" dirty="0" err="1">
                <a:latin typeface="Montserrat" charset="0"/>
                <a:cs typeface="Montserrat" charset="0"/>
              </a:rPr>
              <a:t>Можливі</a:t>
            </a:r>
            <a:r>
              <a:rPr lang="ru-RU" altLang="en-US" dirty="0">
                <a:latin typeface="Montserrat" charset="0"/>
                <a:cs typeface="Montserrat" charset="0"/>
              </a:rPr>
              <a:t> </a:t>
            </a:r>
            <a:r>
              <a:rPr lang="ru-RU" altLang="en-US" dirty="0" err="1">
                <a:latin typeface="Montserrat" charset="0"/>
                <a:cs typeface="Montserrat" charset="0"/>
              </a:rPr>
              <a:t>дотичні</a:t>
            </a:r>
            <a:r>
              <a:rPr lang="ru-RU" altLang="en-US" dirty="0">
                <a:latin typeface="Montserrat" charset="0"/>
                <a:cs typeface="Montserrat" charset="0"/>
              </a:rPr>
              <a:t> </a:t>
            </a:r>
            <a:r>
              <a:rPr lang="ru-RU" altLang="en-US" dirty="0" err="1">
                <a:latin typeface="Montserrat" charset="0"/>
                <a:cs typeface="Montserrat" charset="0"/>
              </a:rPr>
              <a:t>послуги</a:t>
            </a:r>
            <a:r>
              <a:rPr lang="ru-RU" altLang="en-US" dirty="0">
                <a:latin typeface="Montserrat" charset="0"/>
                <a:cs typeface="Montserrat" charset="0"/>
              </a:rPr>
              <a:t> – </a:t>
            </a:r>
            <a:r>
              <a:rPr lang="ru-RU" altLang="en-US" dirty="0" err="1">
                <a:latin typeface="Montserrat" charset="0"/>
                <a:cs typeface="Montserrat" charset="0"/>
              </a:rPr>
              <a:t>лізинг</a:t>
            </a:r>
            <a:r>
              <a:rPr lang="ru-RU" altLang="en-US" dirty="0">
                <a:latin typeface="Montserrat" charset="0"/>
                <a:cs typeface="Montserrat" charset="0"/>
              </a:rPr>
              <a:t> </a:t>
            </a:r>
            <a:r>
              <a:rPr lang="ru-RU" altLang="en-US" dirty="0" err="1">
                <a:latin typeface="Montserrat" charset="0"/>
                <a:cs typeface="Montserrat" charset="0"/>
              </a:rPr>
              <a:t>наявного</a:t>
            </a:r>
            <a:r>
              <a:rPr lang="ru-RU" altLang="en-US" dirty="0">
                <a:latin typeface="Montserrat" charset="0"/>
                <a:cs typeface="Montserrat" charset="0"/>
              </a:rPr>
              <a:t> персоналу (з </a:t>
            </a:r>
            <a:r>
              <a:rPr lang="ru-RU" altLang="en-US" dirty="0" err="1">
                <a:latin typeface="Montserrat" charset="0"/>
                <a:cs typeface="Montserrat" charset="0"/>
              </a:rPr>
              <a:t>його</a:t>
            </a:r>
            <a:r>
              <a:rPr lang="ru-RU" altLang="en-US" dirty="0">
                <a:latin typeface="Montserrat" charset="0"/>
                <a:cs typeface="Montserrat" charset="0"/>
              </a:rPr>
              <a:t> </a:t>
            </a:r>
            <a:r>
              <a:rPr lang="ru-RU" altLang="en-US" dirty="0" err="1">
                <a:latin typeface="Montserrat" charset="0"/>
                <a:cs typeface="Montserrat" charset="0"/>
              </a:rPr>
              <a:t>подальшим</a:t>
            </a:r>
            <a:r>
              <a:rPr lang="ru-RU" altLang="en-US" dirty="0">
                <a:latin typeface="Montserrat" charset="0"/>
                <a:cs typeface="Montserrat" charset="0"/>
              </a:rPr>
              <a:t> "</a:t>
            </a:r>
            <a:r>
              <a:rPr lang="ru-RU" altLang="en-US" dirty="0" err="1">
                <a:latin typeface="Montserrat" charset="0"/>
                <a:cs typeface="Montserrat" charset="0"/>
              </a:rPr>
              <a:t>викупом</a:t>
            </a:r>
            <a:r>
              <a:rPr lang="ru-RU" altLang="en-US" dirty="0">
                <a:latin typeface="Montserrat" charset="0"/>
                <a:cs typeface="Montserrat" charset="0"/>
              </a:rPr>
              <a:t>") і </a:t>
            </a:r>
            <a:r>
              <a:rPr lang="ru-RU" altLang="en-US" dirty="0" err="1">
                <a:latin typeface="Montserrat" charset="0"/>
                <a:cs typeface="Montserrat" charset="0"/>
              </a:rPr>
              <a:t>підбір</a:t>
            </a:r>
            <a:r>
              <a:rPr lang="ru-RU" altLang="en-US" dirty="0">
                <a:latin typeface="Montserrat" charset="0"/>
                <a:cs typeface="Montserrat" charset="0"/>
              </a:rPr>
              <a:t> </a:t>
            </a:r>
            <a:r>
              <a:rPr lang="ru-RU" altLang="en-US" dirty="0" err="1">
                <a:latin typeface="Montserrat" charset="0"/>
                <a:cs typeface="Montserrat" charset="0"/>
              </a:rPr>
              <a:t>тимчасового</a:t>
            </a:r>
            <a:r>
              <a:rPr lang="ru-RU" altLang="en-US" dirty="0">
                <a:latin typeface="Montserrat" charset="0"/>
                <a:cs typeface="Montserrat" charset="0"/>
              </a:rPr>
              <a:t> персоналу.</a:t>
            </a: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381250"/>
            <a:ext cx="2322513" cy="2322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0138" y="233363"/>
            <a:ext cx="3203575" cy="111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3287" y="4554538"/>
            <a:ext cx="136525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8705" y="3440989"/>
            <a:ext cx="136525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320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100" y="2924175"/>
            <a:ext cx="136525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321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100" y="2114550"/>
            <a:ext cx="136525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44913"/>
            <a:ext cx="12188825" cy="315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838200" y="365125"/>
            <a:ext cx="10512425" cy="132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90000"/>
              </a:lnSpc>
            </a:pPr>
            <a:r>
              <a:rPr lang="ru-RU" altLang="en-US" sz="4400" b="1">
                <a:solidFill>
                  <a:srgbClr val="272E43"/>
                </a:solidFill>
                <a:latin typeface="Montserrat" charset="0"/>
                <a:cs typeface="Montserrat" charset="0"/>
              </a:rPr>
              <a:t>Вартість послуг</a:t>
            </a: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3738563" y="1825625"/>
            <a:ext cx="7664450" cy="409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100000"/>
              </a:lnSpc>
            </a:pPr>
            <a:r>
              <a:rPr lang="ru-RU" altLang="en-US" dirty="0">
                <a:latin typeface="Montserrat" charset="0"/>
                <a:cs typeface="Montserrat" charset="0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ru-RU" altLang="en-US" dirty="0" err="1">
                <a:latin typeface="Montserrat" charset="0"/>
                <a:cs typeface="Montserrat" charset="0"/>
              </a:rPr>
              <a:t>Від</a:t>
            </a:r>
            <a:r>
              <a:rPr lang="ru-RU" altLang="en-US" dirty="0">
                <a:latin typeface="Montserrat" charset="0"/>
                <a:cs typeface="Montserrat" charset="0"/>
              </a:rPr>
              <a:t> 5% </a:t>
            </a:r>
            <a:r>
              <a:rPr lang="ru-RU" altLang="en-US" dirty="0" err="1">
                <a:latin typeface="Montserrat" charset="0"/>
                <a:cs typeface="Montserrat" charset="0"/>
              </a:rPr>
              <a:t>від</a:t>
            </a:r>
            <a:r>
              <a:rPr lang="ru-RU" altLang="en-US" dirty="0">
                <a:latin typeface="Montserrat" charset="0"/>
                <a:cs typeface="Montserrat" charset="0"/>
              </a:rPr>
              <a:t> </a:t>
            </a:r>
            <a:r>
              <a:rPr lang="ru-RU" altLang="en-US" dirty="0" err="1">
                <a:latin typeface="Montserrat" charset="0"/>
                <a:cs typeface="Montserrat" charset="0"/>
              </a:rPr>
              <a:t>вартості</a:t>
            </a:r>
            <a:r>
              <a:rPr lang="ru-RU" altLang="en-US" dirty="0">
                <a:latin typeface="Montserrat" charset="0"/>
                <a:cs typeface="Montserrat" charset="0"/>
              </a:rPr>
              <a:t> проекту (</a:t>
            </a:r>
            <a:r>
              <a:rPr lang="ru-RU" altLang="en-US" dirty="0" err="1">
                <a:latin typeface="Montserrat" charset="0"/>
                <a:cs typeface="Montserrat" charset="0"/>
              </a:rPr>
              <a:t>залежно</a:t>
            </a:r>
            <a:r>
              <a:rPr lang="ru-RU" altLang="en-US" dirty="0">
                <a:latin typeface="Montserrat" charset="0"/>
                <a:cs typeface="Montserrat" charset="0"/>
              </a:rPr>
              <a:t> </a:t>
            </a:r>
            <a:r>
              <a:rPr lang="ru-RU" altLang="en-US" dirty="0" err="1">
                <a:latin typeface="Montserrat" charset="0"/>
                <a:cs typeface="Montserrat" charset="0"/>
              </a:rPr>
              <a:t>від</a:t>
            </a:r>
            <a:r>
              <a:rPr lang="ru-RU" altLang="en-US" dirty="0">
                <a:latin typeface="Montserrat" charset="0"/>
                <a:cs typeface="Montserrat" charset="0"/>
              </a:rPr>
              <a:t> пакету </a:t>
            </a:r>
            <a:r>
              <a:rPr lang="ru-RU" altLang="en-US" dirty="0" err="1">
                <a:latin typeface="Montserrat" charset="0"/>
                <a:cs typeface="Montserrat" charset="0"/>
              </a:rPr>
              <a:t>послуг</a:t>
            </a:r>
            <a:r>
              <a:rPr lang="ru-RU" altLang="en-US" dirty="0">
                <a:latin typeface="Montserrat" charset="0"/>
                <a:cs typeface="Montserrat" charset="0"/>
              </a:rPr>
              <a:t>).</a:t>
            </a:r>
          </a:p>
          <a:p>
            <a:pPr>
              <a:lnSpc>
                <a:spcPct val="100000"/>
              </a:lnSpc>
            </a:pPr>
            <a:endParaRPr lang="ru-RU" altLang="en-US" dirty="0">
              <a:cs typeface="DejaVu Sans" charset="0"/>
            </a:endParaRPr>
          </a:p>
          <a:p>
            <a:pPr>
              <a:lnSpc>
                <a:spcPct val="100000"/>
              </a:lnSpc>
            </a:pPr>
            <a:r>
              <a:rPr lang="ru-RU" altLang="en-US" dirty="0" err="1">
                <a:latin typeface="Montserrat" charset="0"/>
                <a:cs typeface="Montserrat" charset="0"/>
              </a:rPr>
              <a:t>Можлива</a:t>
            </a:r>
            <a:r>
              <a:rPr lang="ru-RU" altLang="en-US" dirty="0">
                <a:latin typeface="Montserrat" charset="0"/>
                <a:cs typeface="Montserrat" charset="0"/>
              </a:rPr>
              <a:t> </a:t>
            </a:r>
            <a:r>
              <a:rPr lang="ru-RU" altLang="en-US" dirty="0" err="1">
                <a:latin typeface="Montserrat" charset="0"/>
                <a:cs typeface="Montserrat" charset="0"/>
              </a:rPr>
              <a:t>фіксована</a:t>
            </a:r>
            <a:r>
              <a:rPr lang="ru-RU" altLang="en-US" dirty="0">
                <a:latin typeface="Montserrat" charset="0"/>
                <a:cs typeface="Montserrat" charset="0"/>
              </a:rPr>
              <a:t> сума – </a:t>
            </a:r>
            <a:r>
              <a:rPr lang="ru-RU" altLang="en-US" dirty="0" err="1">
                <a:latin typeface="Montserrat" charset="0"/>
                <a:cs typeface="Montserrat" charset="0"/>
              </a:rPr>
              <a:t>від</a:t>
            </a:r>
            <a:r>
              <a:rPr lang="ru-RU" altLang="en-US" dirty="0">
                <a:latin typeface="Montserrat" charset="0"/>
                <a:cs typeface="Montserrat" charset="0"/>
              </a:rPr>
              <a:t> </a:t>
            </a:r>
            <a:r>
              <a:rPr lang="en-US" altLang="en-US">
                <a:latin typeface="Montserrat" charset="0"/>
                <a:cs typeface="Montserrat" charset="0"/>
              </a:rPr>
              <a:t>3</a:t>
            </a:r>
            <a:r>
              <a:rPr lang="ru-RU" altLang="en-US">
                <a:latin typeface="Montserrat" charset="0"/>
                <a:cs typeface="Montserrat" charset="0"/>
              </a:rPr>
              <a:t>00 </a:t>
            </a:r>
            <a:r>
              <a:rPr lang="ru-RU" altLang="en-US" dirty="0" err="1">
                <a:latin typeface="Montserrat" charset="0"/>
                <a:cs typeface="Montserrat" charset="0"/>
              </a:rPr>
              <a:t>грн</a:t>
            </a:r>
            <a:r>
              <a:rPr lang="ru-RU" altLang="en-US" dirty="0">
                <a:latin typeface="Montserrat" charset="0"/>
                <a:cs typeface="Montserrat" charset="0"/>
              </a:rPr>
              <a:t> за 1 </a:t>
            </a:r>
            <a:r>
              <a:rPr lang="ru-RU" altLang="en-US" dirty="0" err="1">
                <a:latin typeface="Montserrat" charset="0"/>
                <a:cs typeface="Montserrat" charset="0"/>
              </a:rPr>
              <a:t>співробітника</a:t>
            </a:r>
            <a:r>
              <a:rPr lang="ru-RU" altLang="en-US" dirty="0">
                <a:latin typeface="Montserrat" charset="0"/>
                <a:cs typeface="Montserrat" charset="0"/>
              </a:rPr>
              <a:t>.</a:t>
            </a:r>
          </a:p>
          <a:p>
            <a:pPr>
              <a:lnSpc>
                <a:spcPct val="100000"/>
              </a:lnSpc>
            </a:pPr>
            <a:endParaRPr lang="ru-RU" altLang="en-US" dirty="0">
              <a:cs typeface="DejaVu Sans" charset="0"/>
            </a:endParaRPr>
          </a:p>
          <a:p>
            <a:pPr>
              <a:lnSpc>
                <a:spcPct val="100000"/>
              </a:lnSpc>
            </a:pPr>
            <a:r>
              <a:rPr lang="ru-RU" altLang="en-US" dirty="0" err="1">
                <a:latin typeface="Montserrat" charset="0"/>
                <a:cs typeface="Montserrat" charset="0"/>
              </a:rPr>
              <a:t>Платежі</a:t>
            </a:r>
            <a:r>
              <a:rPr lang="ru-RU" altLang="en-US" dirty="0">
                <a:latin typeface="Montserrat" charset="0"/>
                <a:cs typeface="Montserrat" charset="0"/>
              </a:rPr>
              <a:t> </a:t>
            </a:r>
            <a:r>
              <a:rPr lang="ru-RU" altLang="en-US" dirty="0" err="1">
                <a:latin typeface="Montserrat" charset="0"/>
                <a:cs typeface="Montserrat" charset="0"/>
              </a:rPr>
              <a:t>двічі</a:t>
            </a:r>
            <a:r>
              <a:rPr lang="ru-RU" altLang="en-US" dirty="0">
                <a:latin typeface="Montserrat" charset="0"/>
                <a:cs typeface="Montserrat" charset="0"/>
              </a:rPr>
              <a:t> на </a:t>
            </a:r>
            <a:r>
              <a:rPr lang="ru-RU" altLang="en-US" dirty="0" err="1">
                <a:latin typeface="Montserrat" charset="0"/>
                <a:cs typeface="Montserrat" charset="0"/>
              </a:rPr>
              <a:t>місяць</a:t>
            </a:r>
            <a:r>
              <a:rPr lang="ru-RU" altLang="en-US" dirty="0">
                <a:latin typeface="Montserrat" charset="0"/>
                <a:cs typeface="Montserrat" charset="0"/>
              </a:rPr>
              <a:t>.</a:t>
            </a:r>
          </a:p>
          <a:p>
            <a:pPr>
              <a:lnSpc>
                <a:spcPct val="100000"/>
              </a:lnSpc>
            </a:pPr>
            <a:endParaRPr lang="ru-RU" altLang="en-US" dirty="0">
              <a:cs typeface="DejaVu Sans" charset="0"/>
            </a:endParaRPr>
          </a:p>
          <a:p>
            <a:pPr>
              <a:lnSpc>
                <a:spcPct val="100000"/>
              </a:lnSpc>
            </a:pPr>
            <a:r>
              <a:rPr lang="ru-RU" altLang="en-US" dirty="0">
                <a:latin typeface="Montserrat" charset="0"/>
                <a:cs typeface="Montserrat" charset="0"/>
              </a:rPr>
              <a:t>"</a:t>
            </a:r>
            <a:r>
              <a:rPr lang="ru-RU" altLang="en-US" dirty="0" err="1">
                <a:latin typeface="Montserrat" charset="0"/>
                <a:cs typeface="Montserrat" charset="0"/>
              </a:rPr>
              <a:t>Ефект</a:t>
            </a:r>
            <a:r>
              <a:rPr lang="ru-RU" altLang="en-US" dirty="0">
                <a:latin typeface="Montserrat" charset="0"/>
                <a:cs typeface="Montserrat" charset="0"/>
              </a:rPr>
              <a:t> масштабу" – </a:t>
            </a:r>
            <a:r>
              <a:rPr lang="ru-RU" altLang="en-US" dirty="0" err="1">
                <a:latin typeface="Montserrat" charset="0"/>
                <a:cs typeface="Montserrat" charset="0"/>
              </a:rPr>
              <a:t>що</a:t>
            </a:r>
            <a:r>
              <a:rPr lang="ru-RU" altLang="en-US" dirty="0">
                <a:latin typeface="Montserrat" charset="0"/>
                <a:cs typeface="Montserrat" charset="0"/>
              </a:rPr>
              <a:t> </a:t>
            </a:r>
            <a:r>
              <a:rPr lang="ru-RU" altLang="en-US" dirty="0" err="1">
                <a:latin typeface="Montserrat" charset="0"/>
                <a:cs typeface="Montserrat" charset="0"/>
              </a:rPr>
              <a:t>більше</a:t>
            </a:r>
            <a:r>
              <a:rPr lang="ru-RU" altLang="en-US" dirty="0">
                <a:latin typeface="Montserrat" charset="0"/>
                <a:cs typeface="Montserrat" charset="0"/>
              </a:rPr>
              <a:t> </a:t>
            </a:r>
            <a:r>
              <a:rPr lang="ru-RU" altLang="en-US" dirty="0" err="1">
                <a:latin typeface="Montserrat" charset="0"/>
                <a:cs typeface="Montserrat" charset="0"/>
              </a:rPr>
              <a:t>працівників</a:t>
            </a:r>
            <a:r>
              <a:rPr lang="ru-RU" altLang="en-US" dirty="0">
                <a:latin typeface="Montserrat" charset="0"/>
                <a:cs typeface="Montserrat" charset="0"/>
              </a:rPr>
              <a:t> і </a:t>
            </a:r>
            <a:r>
              <a:rPr lang="ru-RU" altLang="en-US" dirty="0" err="1">
                <a:latin typeface="Montserrat" charset="0"/>
                <a:cs typeface="Montserrat" charset="0"/>
              </a:rPr>
              <a:t>вища</a:t>
            </a:r>
            <a:r>
              <a:rPr lang="ru-RU" altLang="en-US" dirty="0">
                <a:latin typeface="Montserrat" charset="0"/>
                <a:cs typeface="Montserrat" charset="0"/>
              </a:rPr>
              <a:t> </a:t>
            </a:r>
            <a:r>
              <a:rPr lang="ru-RU" altLang="en-US" dirty="0" err="1">
                <a:latin typeface="Montserrat" charset="0"/>
                <a:cs typeface="Montserrat" charset="0"/>
              </a:rPr>
              <a:t>їхня</a:t>
            </a:r>
            <a:r>
              <a:rPr lang="ru-RU" altLang="en-US" dirty="0">
                <a:latin typeface="Montserrat" charset="0"/>
                <a:cs typeface="Montserrat" charset="0"/>
              </a:rPr>
              <a:t> зарплата, то </a:t>
            </a:r>
            <a:r>
              <a:rPr lang="ru-RU" altLang="en-US" dirty="0" err="1">
                <a:latin typeface="Montserrat" charset="0"/>
                <a:cs typeface="Montserrat" charset="0"/>
              </a:rPr>
              <a:t>менший</a:t>
            </a:r>
            <a:r>
              <a:rPr lang="ru-RU" altLang="en-US" dirty="0">
                <a:latin typeface="Montserrat" charset="0"/>
                <a:cs typeface="Montserrat" charset="0"/>
              </a:rPr>
              <a:t> % </a:t>
            </a:r>
            <a:r>
              <a:rPr lang="ru-RU" altLang="en-US" dirty="0" err="1">
                <a:latin typeface="Montserrat" charset="0"/>
                <a:cs typeface="Montserrat" charset="0"/>
              </a:rPr>
              <a:t>винагороди</a:t>
            </a:r>
            <a:r>
              <a:rPr lang="ru-RU" altLang="en-US" dirty="0">
                <a:latin typeface="Montserrat" charset="0"/>
                <a:cs typeface="Montserrat" charset="0"/>
              </a:rPr>
              <a:t> </a:t>
            </a:r>
            <a:r>
              <a:rPr lang="ru-RU" altLang="en-US" dirty="0" err="1">
                <a:latin typeface="Montserrat" charset="0"/>
                <a:cs typeface="Montserrat" charset="0"/>
              </a:rPr>
              <a:t>агенції</a:t>
            </a:r>
            <a:r>
              <a:rPr lang="ru-RU" altLang="en-US" dirty="0">
                <a:latin typeface="Montserrat" charset="0"/>
                <a:cs typeface="Montserrat" charset="0"/>
              </a:rPr>
              <a:t>.</a:t>
            </a: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8" y="1957388"/>
            <a:ext cx="2855912" cy="294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0138" y="233363"/>
            <a:ext cx="3203575" cy="111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450" y="3856037"/>
            <a:ext cx="136525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450" y="3313113"/>
            <a:ext cx="136525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44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450" y="2789238"/>
            <a:ext cx="136525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45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450" y="2224088"/>
            <a:ext cx="136525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44913"/>
            <a:ext cx="12188825" cy="315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838200" y="365125"/>
            <a:ext cx="10512425" cy="132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90000"/>
              </a:lnSpc>
            </a:pPr>
            <a:r>
              <a:rPr lang="ru-RU" altLang="en-US" sz="4400" b="1">
                <a:solidFill>
                  <a:srgbClr val="272E43"/>
                </a:solidFill>
                <a:latin typeface="Montserrat" charset="0"/>
                <a:cs typeface="Montserrat" charset="0"/>
              </a:rPr>
              <a:t>З чого почати?</a:t>
            </a: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838200" y="1468438"/>
            <a:ext cx="10512425" cy="4348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100000"/>
              </a:lnSpc>
            </a:pPr>
            <a:endParaRPr lang="ru-RU" altLang="en-US">
              <a:cs typeface="DejaVu Sans" charset="0"/>
            </a:endParaRPr>
          </a:p>
          <a:p>
            <a:pPr>
              <a:lnSpc>
                <a:spcPct val="100000"/>
              </a:lnSpc>
            </a:pPr>
            <a:r>
              <a:rPr lang="ru-RU" altLang="en-US" sz="2000">
                <a:latin typeface="Montserrat" charset="0"/>
                <a:cs typeface="Montserrat" charset="0"/>
              </a:rPr>
              <a:t>Практичний початок – половина успіху. Пропонуємо обрати </a:t>
            </a:r>
          </a:p>
          <a:p>
            <a:pPr>
              <a:lnSpc>
                <a:spcPct val="100000"/>
              </a:lnSpc>
            </a:pPr>
            <a:r>
              <a:rPr lang="ru-RU" altLang="en-US" sz="2000">
                <a:latin typeface="Montserrat" charset="0"/>
                <a:cs typeface="Montserrat" charset="0"/>
              </a:rPr>
              <a:t>з 2 варіантів.</a:t>
            </a:r>
          </a:p>
          <a:p>
            <a:pPr>
              <a:lnSpc>
                <a:spcPct val="100000"/>
              </a:lnSpc>
            </a:pPr>
            <a:endParaRPr lang="ru-RU" altLang="en-US">
              <a:cs typeface="DejaVu Sans" charset="0"/>
            </a:endParaRPr>
          </a:p>
          <a:p>
            <a:pPr>
              <a:lnSpc>
                <a:spcPct val="100000"/>
              </a:lnSpc>
            </a:pPr>
            <a:r>
              <a:rPr lang="ru-RU" altLang="en-US" sz="2000" b="1">
                <a:solidFill>
                  <a:srgbClr val="CB7A29"/>
                </a:solidFill>
                <a:latin typeface="Montserrat" charset="0"/>
                <a:cs typeface="Montserrat" charset="0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ru-RU" altLang="en-US" sz="2000" b="1">
                <a:solidFill>
                  <a:srgbClr val="3B3092"/>
                </a:solidFill>
                <a:latin typeface="Montserrat" charset="0"/>
                <a:cs typeface="Montserrat" charset="0"/>
              </a:rPr>
              <a:t>    "Пілотний проект"</a:t>
            </a:r>
            <a:r>
              <a:rPr lang="ru-RU" altLang="en-US" sz="2000">
                <a:latin typeface="Montserrat" charset="0"/>
                <a:cs typeface="Montserrat" charset="0"/>
              </a:rPr>
              <a:t> – аутстафінг 1-2 нових співробітників на обмежений термін з оформленням усіх документів.</a:t>
            </a:r>
          </a:p>
          <a:p>
            <a:pPr>
              <a:lnSpc>
                <a:spcPct val="100000"/>
              </a:lnSpc>
            </a:pPr>
            <a:endParaRPr lang="ru-RU" altLang="en-US">
              <a:cs typeface="DejaVu Sans" charset="0"/>
            </a:endParaRPr>
          </a:p>
          <a:p>
            <a:pPr>
              <a:lnSpc>
                <a:spcPct val="100000"/>
              </a:lnSpc>
            </a:pPr>
            <a:r>
              <a:rPr lang="ru-RU" altLang="en-US" sz="2000" b="1">
                <a:solidFill>
                  <a:srgbClr val="3B3092"/>
                </a:solidFill>
                <a:latin typeface="Montserrat" charset="0"/>
                <a:cs typeface="Montserrat" charset="0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ru-RU" altLang="en-US" sz="2000" b="1">
                <a:solidFill>
                  <a:srgbClr val="3B3092"/>
                </a:solidFill>
                <a:latin typeface="Montserrat" charset="0"/>
                <a:cs typeface="Montserrat" charset="0"/>
              </a:rPr>
              <a:t>    "Сміливий старт"</a:t>
            </a:r>
            <a:r>
              <a:rPr lang="ru-RU" altLang="en-US" sz="2000">
                <a:latin typeface="Montserrat" charset="0"/>
                <a:cs typeface="Montserrat" charset="0"/>
              </a:rPr>
              <a:t> – можливість скористатися нашою спецпропозицією та заощадити до 40 000 грн на рік. </a:t>
            </a: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0138" y="233363"/>
            <a:ext cx="3203575" cy="111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825" y="3025775"/>
            <a:ext cx="215900" cy="17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825" y="4221163"/>
            <a:ext cx="215900" cy="17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44913"/>
            <a:ext cx="12188825" cy="315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838200" y="1597025"/>
            <a:ext cx="10512425" cy="4348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100000"/>
              </a:lnSpc>
            </a:pPr>
            <a:endParaRPr lang="ru-RU" altLang="en-US" dirty="0">
              <a:cs typeface="DejaVu Sans" charset="0"/>
            </a:endParaRPr>
          </a:p>
          <a:p>
            <a:pPr algn="ctr">
              <a:lnSpc>
                <a:spcPct val="100000"/>
              </a:lnSpc>
            </a:pPr>
            <a:endParaRPr lang="ru-RU" altLang="en-US" dirty="0">
              <a:cs typeface="DejaVu Sans" charset="0"/>
            </a:endParaRPr>
          </a:p>
          <a:p>
            <a:pPr>
              <a:lnSpc>
                <a:spcPct val="100000"/>
              </a:lnSpc>
            </a:pPr>
            <a:endParaRPr lang="ru-RU" altLang="en-US" dirty="0">
              <a:cs typeface="DejaVu Sans" charset="0"/>
            </a:endParaRPr>
          </a:p>
          <a:p>
            <a:pPr algn="ctr">
              <a:lnSpc>
                <a:spcPct val="100000"/>
              </a:lnSpc>
            </a:pPr>
            <a:r>
              <a:rPr lang="ru-RU" altLang="en-US" sz="2000" dirty="0">
                <a:latin typeface="Montserrat" charset="0"/>
                <a:cs typeface="Montserrat" charset="0"/>
              </a:rPr>
              <a:t>Передайте нам </a:t>
            </a:r>
            <a:r>
              <a:rPr lang="ru-RU" altLang="en-US" sz="2000" dirty="0" err="1">
                <a:latin typeface="Montserrat" charset="0"/>
                <a:cs typeface="Montserrat" charset="0"/>
              </a:rPr>
              <a:t>функції</a:t>
            </a:r>
            <a:r>
              <a:rPr lang="ru-RU" altLang="en-US" sz="2000" dirty="0">
                <a:latin typeface="Montserrat" charset="0"/>
                <a:cs typeface="Montserrat" charset="0"/>
              </a:rPr>
              <a:t> </a:t>
            </a:r>
            <a:r>
              <a:rPr lang="ru-RU" altLang="en-US" sz="2000" dirty="0" err="1">
                <a:latin typeface="Montserrat" charset="0"/>
                <a:cs typeface="Montserrat" charset="0"/>
              </a:rPr>
              <a:t>працедавця</a:t>
            </a:r>
            <a:r>
              <a:rPr lang="ru-RU" altLang="en-US" sz="2000" dirty="0">
                <a:latin typeface="Montserrat" charset="0"/>
                <a:cs typeface="Montserrat" charset="0"/>
              </a:rPr>
              <a:t>, </a:t>
            </a:r>
            <a:r>
              <a:rPr lang="ru-RU" altLang="en-US" sz="2000" dirty="0" err="1">
                <a:latin typeface="Montserrat" charset="0"/>
                <a:cs typeface="Montserrat" charset="0"/>
              </a:rPr>
              <a:t>які</a:t>
            </a:r>
            <a:r>
              <a:rPr lang="ru-RU" altLang="en-US" sz="2000" dirty="0">
                <a:latin typeface="Montserrat" charset="0"/>
                <a:cs typeface="Montserrat" charset="0"/>
              </a:rPr>
              <a:t> </a:t>
            </a:r>
            <a:r>
              <a:rPr lang="ru-RU" altLang="en-US" sz="2000" dirty="0" err="1">
                <a:latin typeface="Montserrat" charset="0"/>
                <a:cs typeface="Montserrat" charset="0"/>
              </a:rPr>
              <a:t>приносять</a:t>
            </a:r>
            <a:r>
              <a:rPr lang="ru-RU" altLang="en-US" sz="2000" dirty="0">
                <a:latin typeface="Montserrat" charset="0"/>
                <a:cs typeface="Montserrat" charset="0"/>
              </a:rPr>
              <a:t> вам не </a:t>
            </a:r>
            <a:r>
              <a:rPr lang="ru-RU" altLang="en-US" sz="2000" dirty="0" err="1">
                <a:latin typeface="Montserrat" charset="0"/>
                <a:cs typeface="Montserrat" charset="0"/>
              </a:rPr>
              <a:t>гроші</a:t>
            </a:r>
            <a:r>
              <a:rPr lang="ru-RU" altLang="en-US" sz="2000" dirty="0">
                <a:latin typeface="Montserrat" charset="0"/>
                <a:cs typeface="Montserrat" charset="0"/>
              </a:rPr>
              <a:t>, а </a:t>
            </a:r>
            <a:r>
              <a:rPr lang="ru-RU" altLang="en-US" sz="2000" dirty="0" err="1">
                <a:latin typeface="Montserrat" charset="0"/>
                <a:cs typeface="Montserrat" charset="0"/>
              </a:rPr>
              <a:t>клопіт</a:t>
            </a:r>
            <a:r>
              <a:rPr lang="ru-RU" altLang="en-US" sz="2000" dirty="0">
                <a:latin typeface="Montserrat" charset="0"/>
                <a:cs typeface="Montserrat" charset="0"/>
              </a:rPr>
              <a:t>. </a:t>
            </a:r>
          </a:p>
          <a:p>
            <a:pPr algn="ctr">
              <a:lnSpc>
                <a:spcPct val="100000"/>
              </a:lnSpc>
            </a:pPr>
            <a:r>
              <a:rPr lang="ru-RU" altLang="en-US" sz="2000" b="1" dirty="0" err="1">
                <a:latin typeface="Montserrat" charset="0"/>
                <a:cs typeface="Montserrat" charset="0"/>
              </a:rPr>
              <a:t>Щоб</a:t>
            </a:r>
            <a:r>
              <a:rPr lang="ru-RU" altLang="en-US" sz="2000" b="1" dirty="0">
                <a:latin typeface="Montserrat" charset="0"/>
                <a:cs typeface="Montserrat" charset="0"/>
              </a:rPr>
              <a:t> максимально </a:t>
            </a:r>
            <a:r>
              <a:rPr lang="ru-RU" altLang="en-US" sz="2000" b="1" dirty="0" err="1">
                <a:latin typeface="Montserrat" charset="0"/>
                <a:cs typeface="Montserrat" charset="0"/>
              </a:rPr>
              <a:t>сконцентруватися</a:t>
            </a:r>
            <a:r>
              <a:rPr lang="ru-RU" altLang="en-US" sz="2000" b="1" dirty="0">
                <a:latin typeface="Montserrat" charset="0"/>
                <a:cs typeface="Montserrat" charset="0"/>
              </a:rPr>
              <a:t> на </a:t>
            </a:r>
            <a:r>
              <a:rPr lang="ru-RU" altLang="en-US" sz="2000" b="1" dirty="0" err="1">
                <a:latin typeface="Montserrat" charset="0"/>
                <a:cs typeface="Montserrat" charset="0"/>
              </a:rPr>
              <a:t>своїх</a:t>
            </a:r>
            <a:r>
              <a:rPr lang="ru-RU" altLang="en-US" sz="2000" b="1" dirty="0">
                <a:latin typeface="Montserrat" charset="0"/>
                <a:cs typeface="Montserrat" charset="0"/>
              </a:rPr>
              <a:t> </a:t>
            </a:r>
            <a:r>
              <a:rPr lang="ru-RU" altLang="en-US" sz="2000" b="1" dirty="0" err="1">
                <a:latin typeface="Montserrat" charset="0"/>
                <a:cs typeface="Montserrat" charset="0"/>
              </a:rPr>
              <a:t>прибутках</a:t>
            </a:r>
            <a:r>
              <a:rPr lang="ru-RU" altLang="en-US" sz="2000" b="1" dirty="0">
                <a:latin typeface="Montserrat" charset="0"/>
                <a:cs typeface="Montserrat" charset="0"/>
              </a:rPr>
              <a:t>!</a:t>
            </a:r>
          </a:p>
          <a:p>
            <a:pPr algn="ctr">
              <a:lnSpc>
                <a:spcPct val="100000"/>
              </a:lnSpc>
            </a:pPr>
            <a:endParaRPr lang="ru-RU" altLang="en-US" dirty="0">
              <a:cs typeface="DejaVu Sans" charset="0"/>
            </a:endParaRPr>
          </a:p>
          <a:p>
            <a:pPr algn="ctr">
              <a:lnSpc>
                <a:spcPct val="100000"/>
              </a:lnSpc>
            </a:pPr>
            <a:endParaRPr lang="ru-RU" altLang="en-US" dirty="0">
              <a:cs typeface="DejaVu Sans" charset="0"/>
            </a:endParaRPr>
          </a:p>
          <a:p>
            <a:pPr algn="ctr">
              <a:lnSpc>
                <a:spcPct val="100000"/>
              </a:lnSpc>
            </a:pPr>
            <a:endParaRPr lang="ru-RU" altLang="en-US" dirty="0">
              <a:cs typeface="DejaVu Sans" charset="0"/>
            </a:endParaRPr>
          </a:p>
          <a:p>
            <a:pPr algn="ctr">
              <a:lnSpc>
                <a:spcPct val="100000"/>
              </a:lnSpc>
            </a:pPr>
            <a:endParaRPr lang="ru-RU" altLang="en-US" dirty="0">
              <a:cs typeface="DejaVu Sans" charset="0"/>
            </a:endParaRPr>
          </a:p>
          <a:p>
            <a:pPr algn="ctr">
              <a:lnSpc>
                <a:spcPct val="100000"/>
              </a:lnSpc>
            </a:pPr>
            <a:r>
              <a:rPr lang="ru-RU" altLang="en-US" sz="2000" dirty="0" err="1">
                <a:latin typeface="Roboto Slab" charset="0"/>
                <a:cs typeface="Roboto Slab" charset="0"/>
              </a:rPr>
              <a:t>Дзвоніть</a:t>
            </a:r>
            <a:r>
              <a:rPr lang="ru-RU" altLang="en-US" sz="2000" dirty="0">
                <a:latin typeface="Roboto Slab" charset="0"/>
                <a:cs typeface="Roboto Slab" charset="0"/>
              </a:rPr>
              <a:t>:</a:t>
            </a:r>
            <a:r>
              <a:rPr lang="ru-RU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altLang="en-US" b="1" dirty="0">
                <a:solidFill>
                  <a:srgbClr val="3B3092"/>
                </a:solidFill>
                <a:latin typeface="Roboto Slab" charset="0"/>
                <a:cs typeface="Roboto Slab" charset="0"/>
              </a:rPr>
              <a:t>+38 (067) 466-44-39</a:t>
            </a:r>
          </a:p>
          <a:p>
            <a:pPr algn="ctr">
              <a:lnSpc>
                <a:spcPct val="100000"/>
              </a:lnSpc>
            </a:pPr>
            <a:r>
              <a:rPr lang="ru-RU" altLang="en-US" sz="2000" dirty="0" err="1">
                <a:latin typeface="Verdana" panose="020B0604030504040204" pitchFamily="34" charset="0"/>
              </a:rPr>
              <a:t>Пишіть</a:t>
            </a:r>
            <a:r>
              <a:rPr lang="ru-RU" altLang="en-US" sz="2000" dirty="0">
                <a:latin typeface="Verdana" panose="020B0604030504040204" pitchFamily="34" charset="0"/>
              </a:rPr>
              <a:t>:</a:t>
            </a:r>
            <a:r>
              <a:rPr lang="ru-RU" altLang="en-US" dirty="0">
                <a:latin typeface="Verdana" panose="020B0604030504040204" pitchFamily="34" charset="0"/>
              </a:rPr>
              <a:t> </a:t>
            </a:r>
            <a:r>
              <a:rPr lang="ru-RU" altLang="en-US" b="1" dirty="0">
                <a:solidFill>
                  <a:srgbClr val="3B3092"/>
                </a:solidFill>
                <a:latin typeface="Verdana" panose="020B0604030504040204" pitchFamily="34" charset="0"/>
              </a:rPr>
              <a:t>klim@actiong.com.ua</a:t>
            </a: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0138" y="233363"/>
            <a:ext cx="3203575" cy="111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838200" y="365125"/>
            <a:ext cx="10512425" cy="132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90000"/>
              </a:lnSpc>
            </a:pPr>
            <a:r>
              <a:rPr lang="ru-RU" altLang="en-US" sz="4400" b="1">
                <a:solidFill>
                  <a:srgbClr val="272E43"/>
                </a:solidFill>
                <a:latin typeface="Montserrat" charset="0"/>
                <a:cs typeface="Montserrat" charset="0"/>
              </a:rPr>
              <a:t>Це просто!</a:t>
            </a:r>
          </a:p>
        </p:txBody>
      </p:sp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1638" y="3273425"/>
            <a:ext cx="1227137" cy="995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838200" y="365125"/>
            <a:ext cx="10512425" cy="132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90000"/>
              </a:lnSpc>
            </a:pPr>
            <a:r>
              <a:rPr lang="ru-RU" altLang="en-US" sz="4400" b="1">
                <a:solidFill>
                  <a:srgbClr val="272E43"/>
                </a:solidFill>
                <a:latin typeface="Montserrat" charset="0"/>
                <a:cs typeface="Montserrat" charset="0"/>
              </a:rPr>
              <a:t>Закон Парето</a:t>
            </a: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838200" y="1825625"/>
            <a:ext cx="10512425" cy="340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100000"/>
              </a:lnSpc>
            </a:pPr>
            <a:r>
              <a:rPr lang="ru-RU" altLang="en-US" sz="3200" b="1">
                <a:solidFill>
                  <a:srgbClr val="3B3092"/>
                </a:solidFill>
                <a:latin typeface="Roboto Slab" charset="0"/>
                <a:cs typeface="Roboto Slab" charset="0"/>
              </a:rPr>
              <a:t>Принцип 80/20:</a:t>
            </a:r>
          </a:p>
          <a:p>
            <a:pPr>
              <a:lnSpc>
                <a:spcPct val="100000"/>
              </a:lnSpc>
            </a:pPr>
            <a:endParaRPr lang="ru-RU" altLang="en-US">
              <a:cs typeface="DejaVu Sans" charset="0"/>
            </a:endParaRPr>
          </a:p>
          <a:p>
            <a:pPr>
              <a:lnSpc>
                <a:spcPct val="100000"/>
              </a:lnSpc>
            </a:pPr>
            <a:r>
              <a:rPr lang="ru-RU" altLang="en-US" sz="2200">
                <a:latin typeface="Montserrat" charset="0"/>
                <a:cs typeface="Montserrat" charset="0"/>
              </a:rPr>
              <a:t>  </a:t>
            </a:r>
          </a:p>
          <a:p>
            <a:pPr>
              <a:lnSpc>
                <a:spcPct val="100000"/>
              </a:lnSpc>
            </a:pPr>
            <a:endParaRPr lang="ru-RU" altLang="en-US">
              <a:cs typeface="DejaVu Sans" charset="0"/>
            </a:endParaRPr>
          </a:p>
          <a:p>
            <a:pPr>
              <a:lnSpc>
                <a:spcPct val="100000"/>
              </a:lnSpc>
            </a:pPr>
            <a:endParaRPr lang="ru-RU" altLang="en-US">
              <a:cs typeface="DejaVu Sans" charset="0"/>
            </a:endParaRPr>
          </a:p>
          <a:p>
            <a:pPr>
              <a:lnSpc>
                <a:spcPct val="100000"/>
              </a:lnSpc>
            </a:pPr>
            <a:endParaRPr lang="ru-RU" altLang="en-US">
              <a:cs typeface="DejaVu Sans" charset="0"/>
            </a:endParaRPr>
          </a:p>
          <a:p>
            <a:pPr>
              <a:lnSpc>
                <a:spcPct val="100000"/>
              </a:lnSpc>
            </a:pPr>
            <a:r>
              <a:rPr lang="ru-RU" altLang="en-US" sz="3200" b="1">
                <a:solidFill>
                  <a:srgbClr val="3B3092"/>
                </a:solidFill>
                <a:latin typeface="Roboto Slab" charset="0"/>
                <a:cs typeface="Roboto Slab" charset="0"/>
              </a:rPr>
              <a:t>Питання:</a:t>
            </a:r>
            <a:r>
              <a:rPr lang="ru-RU" altLang="en-US" sz="2200">
                <a:latin typeface="Montserrat" charset="0"/>
                <a:cs typeface="Montserrat" charset="0"/>
              </a:rPr>
              <a:t> </a:t>
            </a:r>
            <a:r>
              <a:rPr lang="ru-RU" altLang="en-US" sz="2000">
                <a:latin typeface="Montserrat" charset="0"/>
                <a:cs typeface="Montserrat" charset="0"/>
              </a:rPr>
              <a:t>як оптимізувати чисельність персоналу, скоротивши власні витрати без ризику для прибутків?</a:t>
            </a:r>
          </a:p>
          <a:p>
            <a:pPr>
              <a:lnSpc>
                <a:spcPct val="100000"/>
              </a:lnSpc>
            </a:pPr>
            <a:endParaRPr lang="ru-RU" altLang="en-US">
              <a:cs typeface="DejaVu Sans" charset="0"/>
            </a:endParaRPr>
          </a:p>
          <a:p>
            <a:pPr>
              <a:lnSpc>
                <a:spcPct val="100000"/>
              </a:lnSpc>
            </a:pPr>
            <a:endParaRPr lang="ru-RU" altLang="en-US">
              <a:cs typeface="DejaVu Sans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0138" y="233363"/>
            <a:ext cx="3203575" cy="111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287713"/>
            <a:ext cx="136525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698750"/>
            <a:ext cx="136525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44913"/>
            <a:ext cx="12188825" cy="315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555625" y="2559050"/>
            <a:ext cx="10109200" cy="111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457200">
              <a:lnSpc>
                <a:spcPct val="100000"/>
              </a:lnSpc>
            </a:pPr>
            <a:r>
              <a:rPr lang="ru-RU" altLang="en-US" sz="2000">
                <a:latin typeface="Montserrat" charset="0"/>
                <a:cs typeface="Montserrat" charset="0"/>
              </a:rPr>
              <a:t>лише 20% продукції, клієнтів, працівників &gt; генерують 80% прибутку</a:t>
            </a:r>
          </a:p>
          <a:p>
            <a:pPr marL="457200">
              <a:lnSpc>
                <a:spcPct val="100000"/>
              </a:lnSpc>
            </a:pPr>
            <a:endParaRPr lang="ru-RU" altLang="en-US">
              <a:cs typeface="DejaVu Sans" charset="0"/>
            </a:endParaRPr>
          </a:p>
          <a:p>
            <a:pPr marL="457200">
              <a:lnSpc>
                <a:spcPct val="100000"/>
              </a:lnSpc>
            </a:pPr>
            <a:r>
              <a:rPr lang="ru-RU" altLang="en-US" sz="2000">
                <a:latin typeface="Montserrat" charset="0"/>
                <a:cs typeface="Montserrat" charset="0"/>
              </a:rPr>
              <a:t>до 80% адміністративних витрат &gt; припадає на персонал.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44913"/>
            <a:ext cx="12188825" cy="315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838200" y="365125"/>
            <a:ext cx="10512425" cy="132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90000"/>
              </a:lnSpc>
            </a:pPr>
            <a:r>
              <a:rPr lang="ru-RU" altLang="en-US" sz="4400" b="1">
                <a:solidFill>
                  <a:srgbClr val="272E43"/>
                </a:solidFill>
                <a:latin typeface="Montserrat" charset="0"/>
                <a:cs typeface="Montserrat" charset="0"/>
              </a:rPr>
              <a:t>Що таке аутстафінг?</a:t>
            </a: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885825" y="1773238"/>
            <a:ext cx="10512425" cy="4348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90000"/>
              </a:lnSpc>
            </a:pPr>
            <a:endParaRPr lang="ru-RU" altLang="en-US">
              <a:cs typeface="DejaVu Sans" charset="0"/>
            </a:endParaRPr>
          </a:p>
          <a:p>
            <a:pPr>
              <a:lnSpc>
                <a:spcPct val="100000"/>
              </a:lnSpc>
            </a:pPr>
            <a:endParaRPr lang="ru-RU" altLang="en-US">
              <a:cs typeface="DejaVu Sans" charset="0"/>
            </a:endParaRPr>
          </a:p>
          <a:p>
            <a:pPr>
              <a:lnSpc>
                <a:spcPct val="100000"/>
              </a:lnSpc>
            </a:pPr>
            <a:r>
              <a:rPr lang="ru-RU" altLang="en-US" sz="2000">
                <a:latin typeface="Montserrat" charset="0"/>
                <a:cs typeface="Montserrat" charset="0"/>
              </a:rPr>
              <a:t>OutStaffing – послуга виведення персоналу зі штату замовника в штат агенції.</a:t>
            </a:r>
          </a:p>
          <a:p>
            <a:pPr>
              <a:lnSpc>
                <a:spcPct val="100000"/>
              </a:lnSpc>
            </a:pPr>
            <a:endParaRPr lang="ru-RU" altLang="en-US">
              <a:cs typeface="DejaVu Sans" charset="0"/>
            </a:endParaRPr>
          </a:p>
          <a:p>
            <a:pPr>
              <a:lnSpc>
                <a:spcPct val="100000"/>
              </a:lnSpc>
            </a:pPr>
            <a:r>
              <a:rPr lang="ru-RU" altLang="en-US">
                <a:cs typeface="Arial" panose="020B0604020202020204" pitchFamily="34" charset="0"/>
              </a:rPr>
              <a:t>    </a:t>
            </a:r>
          </a:p>
          <a:p>
            <a:pPr>
              <a:lnSpc>
                <a:spcPct val="100000"/>
              </a:lnSpc>
            </a:pPr>
            <a:r>
              <a:rPr lang="ru-RU" altLang="en-US">
                <a:cs typeface="Arial" panose="020B0604020202020204" pitchFamily="34" charset="0"/>
              </a:rPr>
              <a:t>    </a:t>
            </a:r>
            <a:r>
              <a:rPr lang="ru-RU" altLang="en-US" sz="2000">
                <a:latin typeface="Montserrat" charset="0"/>
                <a:cs typeface="Montserrat" charset="0"/>
              </a:rPr>
              <a:t>Коли ви НЕ керуєте персоналом ані фактично, ані юридично – це аутсорсинг.</a:t>
            </a:r>
          </a:p>
          <a:p>
            <a:pPr>
              <a:lnSpc>
                <a:spcPct val="100000"/>
              </a:lnSpc>
            </a:pPr>
            <a:r>
              <a:rPr lang="ru-RU" altLang="en-US" sz="2000">
                <a:latin typeface="Montserrat" charset="0"/>
                <a:cs typeface="Montserrat" charset="0"/>
              </a:rPr>
              <a:t>   </a:t>
            </a:r>
          </a:p>
          <a:p>
            <a:pPr>
              <a:lnSpc>
                <a:spcPct val="100000"/>
              </a:lnSpc>
            </a:pPr>
            <a:r>
              <a:rPr lang="ru-RU" altLang="en-US" sz="2000">
                <a:latin typeface="Montserrat" charset="0"/>
                <a:cs typeface="Montserrat" charset="0"/>
              </a:rPr>
              <a:t>    Коли персонал формально належить агенції, а фактично керуєте ним ви – це </a:t>
            </a:r>
            <a:r>
              <a:rPr lang="ru-RU" altLang="en-US" sz="2000" b="1">
                <a:solidFill>
                  <a:srgbClr val="3B3092"/>
                </a:solidFill>
                <a:latin typeface="Roboto Slab" charset="0"/>
                <a:cs typeface="Roboto Slab" charset="0"/>
              </a:rPr>
              <a:t>аутстафінг</a:t>
            </a:r>
            <a:r>
              <a:rPr lang="ru-RU" altLang="en-US" sz="2000">
                <a:solidFill>
                  <a:srgbClr val="3B3092"/>
                </a:solidFill>
                <a:latin typeface="Roboto Slab" charset="0"/>
                <a:cs typeface="Roboto Slab" charset="0"/>
              </a:rPr>
              <a:t>.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0138" y="233363"/>
            <a:ext cx="3203575" cy="111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025" y="3300413"/>
            <a:ext cx="215900" cy="17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025" y="3906838"/>
            <a:ext cx="215900" cy="17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44872"/>
            <a:ext cx="12187238" cy="3152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838091" y="365524"/>
            <a:ext cx="10511056" cy="1322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88" tIns="44994" rIns="89988" bIns="44994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90000"/>
              </a:lnSpc>
              <a:buClrTx/>
              <a:buFontTx/>
              <a:buNone/>
            </a:pPr>
            <a:r>
              <a:rPr lang="ru-RU" altLang="en-US" sz="4400" b="1">
                <a:solidFill>
                  <a:srgbClr val="272E43"/>
                </a:solidFill>
                <a:latin typeface="Montserrat" charset="0"/>
                <a:cs typeface="Montserrat" charset="0"/>
              </a:rPr>
              <a:t>Як це працює?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5681" y="2387736"/>
            <a:ext cx="5490448" cy="422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838091" y="1357583"/>
            <a:ext cx="10511056" cy="4139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88" tIns="44994" rIns="89988" bIns="44994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buClrTx/>
              <a:buFontTx/>
              <a:buNone/>
            </a:pPr>
            <a:endParaRPr lang="ru-RU" altLang="en-US" dirty="0">
              <a:cs typeface="DejaVu Sans" charset="0"/>
            </a:endParaRPr>
          </a:p>
          <a:p>
            <a:pPr>
              <a:lnSpc>
                <a:spcPct val="100000"/>
              </a:lnSpc>
              <a:buClrTx/>
              <a:buFontTx/>
              <a:buNone/>
            </a:pPr>
            <a:r>
              <a:rPr lang="ru-RU" altLang="en-US" sz="2000" dirty="0">
                <a:latin typeface="Montserrat" charset="0"/>
                <a:cs typeface="Montserrat" charset="0"/>
              </a:rPr>
              <a:t> Ви </a:t>
            </a:r>
            <a:r>
              <a:rPr lang="ru-RU" altLang="en-US" sz="2000" dirty="0" err="1">
                <a:latin typeface="Montserrat" charset="0"/>
                <a:cs typeface="Montserrat" charset="0"/>
              </a:rPr>
              <a:t>виводите</a:t>
            </a:r>
            <a:r>
              <a:rPr lang="ru-RU" altLang="en-US" sz="2000" dirty="0">
                <a:latin typeface="Montserrat" charset="0"/>
                <a:cs typeface="Montserrat" charset="0"/>
              </a:rPr>
              <a:t> </a:t>
            </a:r>
            <a:r>
              <a:rPr lang="ru-RU" altLang="en-US" sz="2000" dirty="0" err="1">
                <a:latin typeface="Montserrat" charset="0"/>
                <a:cs typeface="Montserrat" charset="0"/>
              </a:rPr>
              <a:t>частину</a:t>
            </a:r>
            <a:r>
              <a:rPr lang="ru-RU" altLang="en-US" sz="2000" dirty="0">
                <a:latin typeface="Montserrat" charset="0"/>
                <a:cs typeface="Montserrat" charset="0"/>
              </a:rPr>
              <a:t> </a:t>
            </a:r>
            <a:r>
              <a:rPr lang="ru-RU" altLang="en-US" sz="2000" dirty="0" err="1">
                <a:latin typeface="Montserrat" charset="0"/>
                <a:cs typeface="Montserrat" charset="0"/>
              </a:rPr>
              <a:t>своїх</a:t>
            </a:r>
            <a:r>
              <a:rPr lang="ru-RU" altLang="en-US" sz="2000" dirty="0">
                <a:latin typeface="Montserrat" charset="0"/>
                <a:cs typeface="Montserrat" charset="0"/>
              </a:rPr>
              <a:t> </a:t>
            </a:r>
            <a:r>
              <a:rPr lang="ru-RU" altLang="en-US" sz="2000" dirty="0" err="1">
                <a:latin typeface="Montserrat" charset="0"/>
                <a:cs typeface="Montserrat" charset="0"/>
              </a:rPr>
              <a:t>працівників</a:t>
            </a:r>
            <a:r>
              <a:rPr lang="ru-RU" altLang="en-US" sz="2000" dirty="0">
                <a:latin typeface="Montserrat" charset="0"/>
                <a:cs typeface="Montserrat" charset="0"/>
              </a:rPr>
              <a:t> за штат.</a:t>
            </a:r>
          </a:p>
          <a:p>
            <a:pPr>
              <a:lnSpc>
                <a:spcPct val="100000"/>
              </a:lnSpc>
              <a:buClrTx/>
              <a:buFontTx/>
              <a:buNone/>
            </a:pPr>
            <a:endParaRPr lang="ru-RU" altLang="en-US" dirty="0">
              <a:cs typeface="DejaVu Sans" charset="0"/>
            </a:endParaRPr>
          </a:p>
          <a:p>
            <a:pPr>
              <a:lnSpc>
                <a:spcPct val="100000"/>
              </a:lnSpc>
              <a:buClrTx/>
              <a:buFontTx/>
              <a:buNone/>
            </a:pPr>
            <a:r>
              <a:rPr lang="ru-RU" altLang="en-US" sz="2000" dirty="0">
                <a:latin typeface="Montserrat" charset="0"/>
                <a:cs typeface="Montserrat" charset="0"/>
              </a:rPr>
              <a:t> </a:t>
            </a:r>
            <a:r>
              <a:rPr lang="ru-RU" altLang="en-US" sz="2000" dirty="0" err="1">
                <a:latin typeface="Montserrat" charset="0"/>
                <a:cs typeface="Montserrat" charset="0"/>
              </a:rPr>
              <a:t>Юридично</a:t>
            </a:r>
            <a:r>
              <a:rPr lang="ru-RU" altLang="en-US" sz="2000" dirty="0">
                <a:latin typeface="Montserrat" charset="0"/>
                <a:cs typeface="Montserrat" charset="0"/>
              </a:rPr>
              <a:t> </a:t>
            </a:r>
            <a:r>
              <a:rPr lang="ru-RU" altLang="en-US" sz="2000" dirty="0" err="1">
                <a:latin typeface="Montserrat" charset="0"/>
                <a:cs typeface="Montserrat" charset="0"/>
              </a:rPr>
              <a:t>їх</a:t>
            </a:r>
            <a:r>
              <a:rPr lang="ru-RU" altLang="en-US" sz="2000" dirty="0">
                <a:latin typeface="Montserrat" charset="0"/>
                <a:cs typeface="Montserrat" charset="0"/>
              </a:rPr>
              <a:t> </a:t>
            </a:r>
            <a:r>
              <a:rPr lang="ru-RU" altLang="en-US" sz="2000" dirty="0" err="1">
                <a:latin typeface="Montserrat" charset="0"/>
                <a:cs typeface="Montserrat" charset="0"/>
              </a:rPr>
              <a:t>наймає</a:t>
            </a:r>
            <a:r>
              <a:rPr lang="ru-RU" altLang="en-US" sz="2000" dirty="0">
                <a:latin typeface="Montserrat" charset="0"/>
                <a:cs typeface="Montserrat" charset="0"/>
              </a:rPr>
              <a:t> </a:t>
            </a:r>
            <a:r>
              <a:rPr lang="ru-RU" altLang="en-US" sz="2000" dirty="0" err="1">
                <a:latin typeface="Montserrat" charset="0"/>
                <a:cs typeface="Montserrat" charset="0"/>
              </a:rPr>
              <a:t>агенція</a:t>
            </a:r>
            <a:r>
              <a:rPr lang="ru-RU" altLang="en-US" sz="2000" dirty="0">
                <a:latin typeface="Montserrat" charset="0"/>
                <a:cs typeface="Montserrat" charset="0"/>
              </a:rPr>
              <a:t>, яка </a:t>
            </a:r>
            <a:r>
              <a:rPr lang="ru-RU" altLang="en-US" sz="2000" dirty="0" err="1">
                <a:latin typeface="Montserrat" charset="0"/>
                <a:cs typeface="Montserrat" charset="0"/>
              </a:rPr>
              <a:t>нараховує</a:t>
            </a:r>
            <a:r>
              <a:rPr lang="ru-RU" altLang="en-US" sz="2000" dirty="0">
                <a:latin typeface="Montserrat" charset="0"/>
                <a:cs typeface="Montserrat" charset="0"/>
              </a:rPr>
              <a:t> </a:t>
            </a:r>
            <a:r>
              <a:rPr lang="ru-RU" altLang="en-US" sz="2000" dirty="0" err="1">
                <a:latin typeface="Montserrat" charset="0"/>
                <a:cs typeface="Montserrat" charset="0"/>
              </a:rPr>
              <a:t>працівникам</a:t>
            </a:r>
            <a:r>
              <a:rPr lang="ru-RU" altLang="en-US" sz="2000" dirty="0">
                <a:latin typeface="Montserrat" charset="0"/>
                <a:cs typeface="Montserrat" charset="0"/>
              </a:rPr>
              <a:t> зарплату, </a:t>
            </a:r>
            <a:r>
              <a:rPr lang="ru-RU" altLang="en-US" sz="2000" dirty="0" err="1">
                <a:latin typeface="Montserrat" charset="0"/>
                <a:cs typeface="Montserrat" charset="0"/>
              </a:rPr>
              <a:t>розраховує</a:t>
            </a:r>
            <a:r>
              <a:rPr lang="ru-RU" altLang="en-US" sz="2000" dirty="0">
                <a:latin typeface="Montserrat" charset="0"/>
                <a:cs typeface="Montserrat" charset="0"/>
              </a:rPr>
              <a:t> </a:t>
            </a:r>
            <a:r>
              <a:rPr lang="ru-RU" altLang="en-US" sz="2000" dirty="0" err="1">
                <a:latin typeface="Montserrat" charset="0"/>
                <a:cs typeface="Montserrat" charset="0"/>
              </a:rPr>
              <a:t>податки</a:t>
            </a:r>
            <a:r>
              <a:rPr lang="ru-RU" altLang="en-US" sz="2000" dirty="0">
                <a:latin typeface="Montserrat" charset="0"/>
                <a:cs typeface="Montserrat" charset="0"/>
              </a:rPr>
              <a:t> й </a:t>
            </a:r>
            <a:r>
              <a:rPr lang="ru-RU" altLang="en-US" sz="2000" dirty="0" err="1">
                <a:latin typeface="Montserrat" charset="0"/>
                <a:cs typeface="Montserrat" charset="0"/>
              </a:rPr>
              <a:t>лікарняні</a:t>
            </a:r>
            <a:r>
              <a:rPr lang="ru-RU" altLang="en-US" sz="2000" dirty="0">
                <a:latin typeface="Montserrat" charset="0"/>
                <a:cs typeface="Montserrat" charset="0"/>
              </a:rPr>
              <a:t>, </a:t>
            </a:r>
            <a:r>
              <a:rPr lang="ru-RU" altLang="en-US" sz="2000" dirty="0" err="1">
                <a:latin typeface="Montserrat" charset="0"/>
                <a:cs typeface="Montserrat" charset="0"/>
              </a:rPr>
              <a:t>тобто</a:t>
            </a:r>
            <a:r>
              <a:rPr lang="ru-RU" altLang="en-US" sz="2000" dirty="0">
                <a:latin typeface="Montserrat" charset="0"/>
                <a:cs typeface="Montserrat" charset="0"/>
              </a:rPr>
              <a:t> </a:t>
            </a:r>
            <a:r>
              <a:rPr lang="ru-RU" altLang="en-US" sz="2000" dirty="0" err="1">
                <a:latin typeface="Montserrat" charset="0"/>
                <a:cs typeface="Montserrat" charset="0"/>
              </a:rPr>
              <a:t>бере</a:t>
            </a:r>
            <a:r>
              <a:rPr lang="ru-RU" altLang="en-US" sz="2000" dirty="0">
                <a:latin typeface="Montserrat" charset="0"/>
                <a:cs typeface="Montserrat" charset="0"/>
              </a:rPr>
              <a:t> на себе </a:t>
            </a:r>
            <a:r>
              <a:rPr lang="ru-RU" altLang="en-US" sz="2000" dirty="0" err="1">
                <a:latin typeface="Montserrat" charset="0"/>
                <a:cs typeface="Montserrat" charset="0"/>
              </a:rPr>
              <a:t>всі</a:t>
            </a:r>
            <a:r>
              <a:rPr lang="ru-RU" altLang="en-US" sz="2000" dirty="0">
                <a:latin typeface="Montserrat" charset="0"/>
                <a:cs typeface="Montserrat" charset="0"/>
              </a:rPr>
              <a:t> </a:t>
            </a:r>
            <a:r>
              <a:rPr lang="ru-RU" altLang="en-US" sz="2000" dirty="0" err="1">
                <a:latin typeface="Montserrat" charset="0"/>
                <a:cs typeface="Montserrat" charset="0"/>
              </a:rPr>
              <a:t>бюрократичні</a:t>
            </a:r>
            <a:r>
              <a:rPr lang="ru-RU" altLang="en-US" sz="2000" dirty="0">
                <a:latin typeface="Montserrat" charset="0"/>
                <a:cs typeface="Montserrat" charset="0"/>
              </a:rPr>
              <a:t> </a:t>
            </a:r>
            <a:r>
              <a:rPr lang="ru-RU" altLang="en-US" sz="2000" dirty="0" err="1">
                <a:latin typeface="Montserrat" charset="0"/>
                <a:cs typeface="Montserrat" charset="0"/>
              </a:rPr>
              <a:t>процедури</a:t>
            </a:r>
            <a:r>
              <a:rPr lang="ru-RU" altLang="en-US" sz="2000" dirty="0">
                <a:latin typeface="Montserrat" charset="0"/>
                <a:cs typeface="Montserrat" charset="0"/>
              </a:rPr>
              <a:t> та </a:t>
            </a:r>
            <a:r>
              <a:rPr lang="ru-RU" altLang="en-US" sz="2000" dirty="0" err="1">
                <a:latin typeface="Montserrat" charset="0"/>
                <a:cs typeface="Montserrat" charset="0"/>
              </a:rPr>
              <a:t>відповідальність</a:t>
            </a:r>
            <a:r>
              <a:rPr lang="ru-RU" altLang="en-US" sz="2000" dirty="0">
                <a:latin typeface="Montserrat" charset="0"/>
                <a:cs typeface="Montserrat" charset="0"/>
              </a:rPr>
              <a:t>.</a:t>
            </a:r>
          </a:p>
          <a:p>
            <a:pPr>
              <a:lnSpc>
                <a:spcPct val="100000"/>
              </a:lnSpc>
              <a:buClrTx/>
              <a:buFontTx/>
              <a:buNone/>
            </a:pPr>
            <a:endParaRPr lang="ru-RU" altLang="en-US" dirty="0">
              <a:cs typeface="DejaVu Sans" charset="0"/>
            </a:endParaRPr>
          </a:p>
          <a:p>
            <a:pPr>
              <a:lnSpc>
                <a:spcPct val="100000"/>
              </a:lnSpc>
              <a:buClrTx/>
              <a:buFontTx/>
              <a:buNone/>
            </a:pPr>
            <a:r>
              <a:rPr lang="ru-RU" altLang="en-US" sz="2000" dirty="0">
                <a:latin typeface="Montserrat" charset="0"/>
                <a:cs typeface="Montserrat" charset="0"/>
              </a:rPr>
              <a:t> </a:t>
            </a:r>
            <a:r>
              <a:rPr lang="ru-RU" altLang="en-US" sz="2000" dirty="0" err="1">
                <a:latin typeface="Montserrat" charset="0"/>
                <a:cs typeface="Montserrat" charset="0"/>
              </a:rPr>
              <a:t>Фактично</a:t>
            </a:r>
            <a:r>
              <a:rPr lang="ru-RU" altLang="en-US" sz="2000" dirty="0">
                <a:latin typeface="Montserrat" charset="0"/>
                <a:cs typeface="Montserrat" charset="0"/>
              </a:rPr>
              <a:t> </a:t>
            </a:r>
            <a:r>
              <a:rPr lang="ru-RU" altLang="en-US" sz="2000" dirty="0" err="1">
                <a:latin typeface="Montserrat" charset="0"/>
                <a:cs typeface="Montserrat" charset="0"/>
              </a:rPr>
              <a:t>працівники</a:t>
            </a:r>
            <a:r>
              <a:rPr lang="ru-RU" altLang="en-US" sz="2000" dirty="0">
                <a:latin typeface="Montserrat" charset="0"/>
                <a:cs typeface="Montserrat" charset="0"/>
              </a:rPr>
              <a:t> </a:t>
            </a:r>
            <a:r>
              <a:rPr lang="ru-RU" altLang="en-US" sz="2000" dirty="0" err="1">
                <a:latin typeface="Montserrat" charset="0"/>
                <a:cs typeface="Montserrat" charset="0"/>
              </a:rPr>
              <a:t>продовжують</a:t>
            </a:r>
            <a:r>
              <a:rPr lang="ru-RU" altLang="en-US" sz="2000" dirty="0">
                <a:latin typeface="Montserrat" charset="0"/>
                <a:cs typeface="Montserrat" charset="0"/>
              </a:rPr>
              <a:t> </a:t>
            </a:r>
            <a:r>
              <a:rPr lang="ru-RU" altLang="en-US" sz="2000" dirty="0" err="1">
                <a:latin typeface="Montserrat" charset="0"/>
                <a:cs typeface="Montserrat" charset="0"/>
              </a:rPr>
              <a:t>працювати</a:t>
            </a:r>
            <a:r>
              <a:rPr lang="ru-RU" altLang="en-US" sz="2000" dirty="0">
                <a:latin typeface="Montserrat" charset="0"/>
                <a:cs typeface="Montserrat" charset="0"/>
              </a:rPr>
              <a:t> на вас.</a:t>
            </a:r>
          </a:p>
          <a:p>
            <a:pPr>
              <a:lnSpc>
                <a:spcPct val="100000"/>
              </a:lnSpc>
              <a:buClrTx/>
              <a:buFontTx/>
              <a:buNone/>
            </a:pPr>
            <a:endParaRPr lang="ru-RU" altLang="en-US" dirty="0">
              <a:cs typeface="DejaVu Sans" charset="0"/>
            </a:endParaRPr>
          </a:p>
          <a:p>
            <a:pPr>
              <a:lnSpc>
                <a:spcPct val="100000"/>
              </a:lnSpc>
              <a:buClrTx/>
              <a:buFontTx/>
              <a:buNone/>
            </a:pPr>
            <a:r>
              <a:rPr lang="ru-RU" altLang="en-US" sz="2000" dirty="0">
                <a:latin typeface="Montserrat" charset="0"/>
                <a:cs typeface="Montserrat" charset="0"/>
              </a:rPr>
              <a:t> Ви  </a:t>
            </a:r>
            <a:r>
              <a:rPr lang="ru-RU" altLang="en-US" sz="2000" dirty="0" err="1">
                <a:latin typeface="Montserrat" charset="0"/>
                <a:cs typeface="Montserrat" charset="0"/>
              </a:rPr>
              <a:t>позбавляєте</a:t>
            </a:r>
            <a:r>
              <a:rPr lang="ru-RU" altLang="en-US" sz="2000" dirty="0">
                <a:latin typeface="Montserrat" charset="0"/>
                <a:cs typeface="Montserrat" charset="0"/>
              </a:rPr>
              <a:t> себе </a:t>
            </a:r>
            <a:r>
              <a:rPr lang="ru-RU" altLang="en-US" sz="2000" dirty="0" err="1">
                <a:latin typeface="Montserrat" charset="0"/>
                <a:cs typeface="Montserrat" charset="0"/>
              </a:rPr>
              <a:t>клопоту</a:t>
            </a:r>
            <a:r>
              <a:rPr lang="ru-RU" altLang="en-US" sz="2000" dirty="0">
                <a:latin typeface="Montserrat" charset="0"/>
                <a:cs typeface="Montserrat" charset="0"/>
              </a:rPr>
              <a:t>, </a:t>
            </a:r>
            <a:r>
              <a:rPr lang="ru-RU" altLang="en-US" sz="2000" dirty="0" err="1">
                <a:latin typeface="Montserrat" charset="0"/>
                <a:cs typeface="Montserrat" charset="0"/>
              </a:rPr>
              <a:t>отримуючи</a:t>
            </a:r>
            <a:r>
              <a:rPr lang="ru-RU" altLang="en-US" sz="2000" dirty="0">
                <a:latin typeface="Montserrat" charset="0"/>
                <a:cs typeface="Montserrat" charset="0"/>
              </a:rPr>
              <a:t> </a:t>
            </a:r>
            <a:r>
              <a:rPr lang="ru-RU" altLang="en-US" sz="2000" dirty="0" err="1">
                <a:latin typeface="Montserrat" charset="0"/>
                <a:cs typeface="Montserrat" charset="0"/>
              </a:rPr>
              <a:t>численні</a:t>
            </a:r>
            <a:r>
              <a:rPr lang="ru-RU" altLang="en-US" sz="2000" dirty="0">
                <a:latin typeface="Montserrat" charset="0"/>
                <a:cs typeface="Montserrat" charset="0"/>
              </a:rPr>
              <a:t> </a:t>
            </a:r>
            <a:r>
              <a:rPr lang="ru-RU" altLang="en-US" sz="2000" dirty="0" err="1">
                <a:latin typeface="Montserrat" charset="0"/>
                <a:cs typeface="Montserrat" charset="0"/>
              </a:rPr>
              <a:t>переваги</a:t>
            </a:r>
            <a:r>
              <a:rPr lang="ru-RU" altLang="en-US" sz="2000" dirty="0">
                <a:latin typeface="Montserrat" charset="0"/>
                <a:cs typeface="Montserrat" charset="0"/>
              </a:rPr>
              <a:t>…</a:t>
            </a: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9003" y="233779"/>
            <a:ext cx="3203158" cy="1117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965" y="1789327"/>
            <a:ext cx="136507" cy="136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965" y="2351229"/>
            <a:ext cx="136507" cy="136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837" y="3536938"/>
            <a:ext cx="136507" cy="136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837" y="4121855"/>
            <a:ext cx="136507" cy="136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82056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44913"/>
            <a:ext cx="12188825" cy="315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838200" y="365125"/>
            <a:ext cx="10512425" cy="132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90000"/>
              </a:lnSpc>
            </a:pPr>
            <a:r>
              <a:rPr lang="ru-RU" altLang="en-US" sz="4400" b="1">
                <a:solidFill>
                  <a:srgbClr val="272E43"/>
                </a:solidFill>
                <a:latin typeface="Montserrat" charset="0"/>
                <a:cs typeface="Montserrat" charset="0"/>
              </a:rPr>
              <a:t>Які переваги?</a:t>
            </a: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3790950" y="1435100"/>
            <a:ext cx="7626350" cy="408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100000"/>
              </a:lnSpc>
            </a:pPr>
            <a:r>
              <a:rPr lang="ru-RU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ru-RU" altLang="en-US" dirty="0" err="1">
                <a:latin typeface="Montserrat" charset="0"/>
                <a:cs typeface="Montserrat" charset="0"/>
              </a:rPr>
              <a:t>Швидкий</a:t>
            </a:r>
            <a:r>
              <a:rPr lang="ru-RU" altLang="en-US" dirty="0">
                <a:latin typeface="Montserrat" charset="0"/>
                <a:cs typeface="Montserrat" charset="0"/>
              </a:rPr>
              <a:t> </a:t>
            </a:r>
            <a:r>
              <a:rPr lang="ru-RU" altLang="en-US" dirty="0" err="1">
                <a:latin typeface="Montserrat" charset="0"/>
                <a:cs typeface="Montserrat" charset="0"/>
              </a:rPr>
              <a:t>найм</a:t>
            </a:r>
            <a:r>
              <a:rPr lang="ru-RU" altLang="en-US" dirty="0">
                <a:latin typeface="Montserrat" charset="0"/>
                <a:cs typeface="Montserrat" charset="0"/>
              </a:rPr>
              <a:t> персоналу і </a:t>
            </a:r>
            <a:r>
              <a:rPr lang="ru-RU" altLang="en-US" dirty="0" err="1">
                <a:latin typeface="Montserrat" charset="0"/>
                <a:cs typeface="Montserrat" charset="0"/>
              </a:rPr>
              <a:t>скорочення</a:t>
            </a:r>
            <a:r>
              <a:rPr lang="ru-RU" altLang="en-US" dirty="0">
                <a:latin typeface="Montserrat" charset="0"/>
                <a:cs typeface="Montserrat" charset="0"/>
              </a:rPr>
              <a:t> штату.</a:t>
            </a:r>
          </a:p>
          <a:p>
            <a:pPr>
              <a:lnSpc>
                <a:spcPct val="100000"/>
              </a:lnSpc>
            </a:pPr>
            <a:endParaRPr lang="ru-RU" altLang="en-US" dirty="0">
              <a:cs typeface="DejaVu Sans" charset="0"/>
            </a:endParaRPr>
          </a:p>
          <a:p>
            <a:pPr>
              <a:lnSpc>
                <a:spcPct val="100000"/>
              </a:lnSpc>
            </a:pPr>
            <a:r>
              <a:rPr lang="ru-RU" altLang="en-US" dirty="0" err="1">
                <a:latin typeface="Montserrat" charset="0"/>
                <a:cs typeface="Montserrat" charset="0"/>
              </a:rPr>
              <a:t>Можна</a:t>
            </a:r>
            <a:r>
              <a:rPr lang="ru-RU" altLang="en-US" dirty="0">
                <a:latin typeface="Montserrat" charset="0"/>
                <a:cs typeface="Montserrat" charset="0"/>
              </a:rPr>
              <a:t> не </a:t>
            </a:r>
            <a:r>
              <a:rPr lang="ru-RU" altLang="en-US" dirty="0" err="1">
                <a:latin typeface="Montserrat" charset="0"/>
                <a:cs typeface="Montserrat" charset="0"/>
              </a:rPr>
              <a:t>зважати</a:t>
            </a:r>
            <a:r>
              <a:rPr lang="ru-RU" altLang="en-US" dirty="0">
                <a:latin typeface="Montserrat" charset="0"/>
                <a:cs typeface="Montserrat" charset="0"/>
              </a:rPr>
              <a:t> на </a:t>
            </a:r>
            <a:r>
              <a:rPr lang="ru-RU" altLang="en-US" dirty="0" err="1">
                <a:latin typeface="Montserrat" charset="0"/>
                <a:cs typeface="Montserrat" charset="0"/>
              </a:rPr>
              <a:t>обмеження</a:t>
            </a:r>
            <a:r>
              <a:rPr lang="ru-RU" altLang="en-US" dirty="0">
                <a:latin typeface="Montserrat" charset="0"/>
                <a:cs typeface="Montserrat" charset="0"/>
              </a:rPr>
              <a:t> </a:t>
            </a:r>
            <a:r>
              <a:rPr lang="ru-RU" altLang="en-US" dirty="0" err="1">
                <a:latin typeface="Montserrat" charset="0"/>
                <a:cs typeface="Montserrat" charset="0"/>
              </a:rPr>
              <a:t>законодавця</a:t>
            </a:r>
            <a:r>
              <a:rPr lang="ru-RU" altLang="en-US" dirty="0">
                <a:latin typeface="Montserrat" charset="0"/>
                <a:cs typeface="Montserrat" charset="0"/>
              </a:rPr>
              <a:t> (</a:t>
            </a:r>
            <a:r>
              <a:rPr lang="ru-RU" altLang="en-US" dirty="0" err="1">
                <a:latin typeface="Montserrat" charset="0"/>
                <a:cs typeface="Montserrat" charset="0"/>
              </a:rPr>
              <a:t>випробувальні</a:t>
            </a:r>
            <a:r>
              <a:rPr lang="ru-RU" altLang="en-US" dirty="0">
                <a:latin typeface="Montserrat" charset="0"/>
                <a:cs typeface="Montserrat" charset="0"/>
              </a:rPr>
              <a:t> </a:t>
            </a:r>
            <a:r>
              <a:rPr lang="ru-RU" altLang="en-US" dirty="0" err="1">
                <a:latin typeface="Montserrat" charset="0"/>
                <a:cs typeface="Montserrat" charset="0"/>
              </a:rPr>
              <a:t>терміни</a:t>
            </a:r>
            <a:r>
              <a:rPr lang="ru-RU" altLang="en-US" dirty="0">
                <a:latin typeface="Montserrat" charset="0"/>
                <a:cs typeface="Montserrat" charset="0"/>
              </a:rPr>
              <a:t>, </a:t>
            </a:r>
            <a:r>
              <a:rPr lang="ru-RU" altLang="en-US" dirty="0" err="1">
                <a:latin typeface="Montserrat" charset="0"/>
                <a:cs typeface="Montserrat" charset="0"/>
              </a:rPr>
              <a:t>квоти</a:t>
            </a:r>
            <a:r>
              <a:rPr lang="ru-RU" altLang="en-US" dirty="0">
                <a:latin typeface="Montserrat" charset="0"/>
                <a:cs typeface="Montserrat" charset="0"/>
              </a:rPr>
              <a:t> </a:t>
            </a:r>
            <a:r>
              <a:rPr lang="ru-RU" altLang="en-US" dirty="0" err="1">
                <a:latin typeface="Montserrat" charset="0"/>
                <a:cs typeface="Montserrat" charset="0"/>
              </a:rPr>
              <a:t>тощо</a:t>
            </a:r>
            <a:r>
              <a:rPr lang="ru-RU" altLang="en-US" dirty="0">
                <a:latin typeface="Montserrat" charset="0"/>
                <a:cs typeface="Montserrat" charset="0"/>
              </a:rPr>
              <a:t>) та </a:t>
            </a:r>
            <a:r>
              <a:rPr lang="ru-RU" altLang="en-US" dirty="0" err="1">
                <a:latin typeface="Montserrat" charset="0"/>
                <a:cs typeface="Montserrat" charset="0"/>
              </a:rPr>
              <a:t>вимоги</a:t>
            </a:r>
            <a:r>
              <a:rPr lang="ru-RU" altLang="en-US" dirty="0">
                <a:latin typeface="Montserrat" charset="0"/>
                <a:cs typeface="Montserrat" charset="0"/>
              </a:rPr>
              <a:t> головного </a:t>
            </a:r>
            <a:r>
              <a:rPr lang="ru-RU" altLang="en-US" dirty="0" err="1">
                <a:latin typeface="Montserrat" charset="0"/>
                <a:cs typeface="Montserrat" charset="0"/>
              </a:rPr>
              <a:t>офісу</a:t>
            </a:r>
            <a:r>
              <a:rPr lang="ru-RU" altLang="en-US" dirty="0">
                <a:latin typeface="Montserrat" charset="0"/>
                <a:cs typeface="Montserrat" charset="0"/>
              </a:rPr>
              <a:t>.</a:t>
            </a:r>
          </a:p>
          <a:p>
            <a:pPr>
              <a:lnSpc>
                <a:spcPct val="100000"/>
              </a:lnSpc>
            </a:pPr>
            <a:endParaRPr lang="ru-RU" altLang="en-US" dirty="0">
              <a:cs typeface="DejaVu Sans" charset="0"/>
            </a:endParaRPr>
          </a:p>
          <a:p>
            <a:pPr>
              <a:lnSpc>
                <a:spcPct val="100000"/>
              </a:lnSpc>
            </a:pPr>
            <a:r>
              <a:rPr lang="ru-RU" altLang="en-US" dirty="0" err="1">
                <a:latin typeface="Montserrat" charset="0"/>
                <a:cs typeface="Montserrat" charset="0"/>
              </a:rPr>
              <a:t>Зникають</a:t>
            </a:r>
            <a:r>
              <a:rPr lang="ru-RU" altLang="en-US" dirty="0">
                <a:latin typeface="Montserrat" charset="0"/>
                <a:cs typeface="Montserrat" charset="0"/>
              </a:rPr>
              <a:t> </a:t>
            </a:r>
            <a:r>
              <a:rPr lang="ru-RU" altLang="en-US" dirty="0" err="1">
                <a:latin typeface="Montserrat" charset="0"/>
                <a:cs typeface="Montserrat" charset="0"/>
              </a:rPr>
              <a:t>ризики</a:t>
            </a:r>
            <a:r>
              <a:rPr lang="ru-RU" altLang="en-US" dirty="0">
                <a:latin typeface="Montserrat" charset="0"/>
                <a:cs typeface="Montserrat" charset="0"/>
              </a:rPr>
              <a:t> </a:t>
            </a:r>
            <a:r>
              <a:rPr lang="ru-RU" altLang="en-US" dirty="0" err="1">
                <a:latin typeface="Montserrat" charset="0"/>
                <a:cs typeface="Montserrat" charset="0"/>
              </a:rPr>
              <a:t>отримання</a:t>
            </a:r>
            <a:r>
              <a:rPr lang="ru-RU" altLang="en-US" dirty="0">
                <a:latin typeface="Montserrat" charset="0"/>
                <a:cs typeface="Montserrat" charset="0"/>
              </a:rPr>
              <a:t> </a:t>
            </a:r>
            <a:r>
              <a:rPr lang="ru-RU" altLang="en-US" dirty="0" err="1">
                <a:latin typeface="Montserrat" charset="0"/>
                <a:cs typeface="Montserrat" charset="0"/>
              </a:rPr>
              <a:t>штрафів</a:t>
            </a:r>
            <a:r>
              <a:rPr lang="ru-RU" altLang="en-US" dirty="0">
                <a:latin typeface="Montserrat" charset="0"/>
                <a:cs typeface="Montserrat" charset="0"/>
              </a:rPr>
              <a:t> та </a:t>
            </a:r>
            <a:r>
              <a:rPr lang="ru-RU" altLang="en-US" dirty="0" err="1">
                <a:latin typeface="Montserrat" charset="0"/>
                <a:cs typeface="Montserrat" charset="0"/>
              </a:rPr>
              <a:t>судових</a:t>
            </a:r>
            <a:r>
              <a:rPr lang="ru-RU" altLang="en-US" dirty="0">
                <a:latin typeface="Montserrat" charset="0"/>
                <a:cs typeface="Montserrat" charset="0"/>
              </a:rPr>
              <a:t> </a:t>
            </a:r>
            <a:r>
              <a:rPr lang="ru-RU" altLang="en-US" dirty="0" err="1">
                <a:latin typeface="Montserrat" charset="0"/>
                <a:cs typeface="Montserrat" charset="0"/>
              </a:rPr>
              <a:t>спорів</a:t>
            </a:r>
            <a:r>
              <a:rPr lang="ru-RU" altLang="en-US" dirty="0">
                <a:latin typeface="Montserrat" charset="0"/>
                <a:cs typeface="Montserrat" charset="0"/>
              </a:rPr>
              <a:t> (</a:t>
            </a:r>
            <a:r>
              <a:rPr lang="ru-RU" altLang="en-US" dirty="0" err="1">
                <a:latin typeface="Montserrat" charset="0"/>
                <a:cs typeface="Montserrat" charset="0"/>
              </a:rPr>
              <a:t>порушення</a:t>
            </a:r>
            <a:r>
              <a:rPr lang="ru-RU" altLang="en-US" dirty="0">
                <a:latin typeface="Montserrat" charset="0"/>
                <a:cs typeface="Montserrat" charset="0"/>
              </a:rPr>
              <a:t> трудового </a:t>
            </a:r>
            <a:r>
              <a:rPr lang="ru-RU" altLang="en-US" dirty="0" err="1">
                <a:latin typeface="Montserrat" charset="0"/>
                <a:cs typeface="Montserrat" charset="0"/>
              </a:rPr>
              <a:t>законодавства</a:t>
            </a:r>
            <a:r>
              <a:rPr lang="ru-RU" altLang="en-US" dirty="0">
                <a:latin typeface="Montserrat" charset="0"/>
                <a:cs typeface="Montserrat" charset="0"/>
              </a:rPr>
              <a:t>).</a:t>
            </a:r>
          </a:p>
          <a:p>
            <a:pPr>
              <a:lnSpc>
                <a:spcPct val="100000"/>
              </a:lnSpc>
            </a:pPr>
            <a:endParaRPr lang="ru-RU" altLang="en-US" dirty="0">
              <a:cs typeface="DejaVu Sans" charset="0"/>
            </a:endParaRPr>
          </a:p>
          <a:p>
            <a:pPr>
              <a:lnSpc>
                <a:spcPct val="100000"/>
              </a:lnSpc>
            </a:pPr>
            <a:r>
              <a:rPr lang="ru-RU" altLang="en-US" dirty="0">
                <a:latin typeface="Montserrat" charset="0"/>
                <a:cs typeface="Montserrat" charset="0"/>
              </a:rPr>
              <a:t>Радикально </a:t>
            </a:r>
            <a:r>
              <a:rPr lang="ru-RU" altLang="en-US" dirty="0" err="1">
                <a:latin typeface="Montserrat" charset="0"/>
                <a:cs typeface="Montserrat" charset="0"/>
              </a:rPr>
              <a:t>знижується</a:t>
            </a:r>
            <a:r>
              <a:rPr lang="ru-RU" altLang="en-US" dirty="0">
                <a:latin typeface="Montserrat" charset="0"/>
                <a:cs typeface="Montserrat" charset="0"/>
              </a:rPr>
              <a:t> </a:t>
            </a:r>
            <a:r>
              <a:rPr lang="ru-RU" altLang="en-US" dirty="0" err="1">
                <a:latin typeface="Montserrat" charset="0"/>
                <a:cs typeface="Montserrat" charset="0"/>
              </a:rPr>
              <a:t>навантаження</a:t>
            </a:r>
            <a:r>
              <a:rPr lang="ru-RU" altLang="en-US" dirty="0">
                <a:latin typeface="Montserrat" charset="0"/>
                <a:cs typeface="Montserrat" charset="0"/>
              </a:rPr>
              <a:t> на ваш </a:t>
            </a:r>
            <a:r>
              <a:rPr lang="ru-RU" altLang="en-US" dirty="0" err="1">
                <a:latin typeface="Montserrat" charset="0"/>
                <a:cs typeface="Montserrat" charset="0"/>
              </a:rPr>
              <a:t>відділ</a:t>
            </a:r>
            <a:r>
              <a:rPr lang="ru-RU" altLang="en-US" dirty="0">
                <a:latin typeface="Montserrat" charset="0"/>
                <a:cs typeface="Montserrat" charset="0"/>
              </a:rPr>
              <a:t> </a:t>
            </a:r>
            <a:r>
              <a:rPr lang="ru-RU" altLang="en-US" dirty="0" err="1">
                <a:latin typeface="Montserrat" charset="0"/>
                <a:cs typeface="Montserrat" charset="0"/>
              </a:rPr>
              <a:t>кадрів</a:t>
            </a:r>
            <a:r>
              <a:rPr lang="ru-RU" altLang="en-US" dirty="0">
                <a:latin typeface="Montserrat" charset="0"/>
                <a:cs typeface="Montserrat" charset="0"/>
              </a:rPr>
              <a:t> та </a:t>
            </a:r>
            <a:r>
              <a:rPr lang="ru-RU" altLang="en-US" dirty="0" err="1">
                <a:latin typeface="Montserrat" charset="0"/>
                <a:cs typeface="Montserrat" charset="0"/>
              </a:rPr>
              <a:t>бухгалтерію</a:t>
            </a:r>
            <a:r>
              <a:rPr lang="ru-RU" altLang="en-US" dirty="0">
                <a:latin typeface="Montserrat" charset="0"/>
                <a:cs typeface="Montserrat" charset="0"/>
              </a:rPr>
              <a:t>!</a:t>
            </a:r>
          </a:p>
          <a:p>
            <a:pPr>
              <a:lnSpc>
                <a:spcPct val="100000"/>
              </a:lnSpc>
            </a:pPr>
            <a:endParaRPr lang="ru-RU" altLang="en-US" dirty="0">
              <a:cs typeface="DejaVu Sans" charset="0"/>
            </a:endParaRPr>
          </a:p>
          <a:p>
            <a:pPr>
              <a:lnSpc>
                <a:spcPct val="100000"/>
              </a:lnSpc>
            </a:pPr>
            <a:r>
              <a:rPr lang="ru-RU" altLang="en-US" dirty="0" err="1">
                <a:latin typeface="Montserrat" charset="0"/>
                <a:cs typeface="Montserrat" charset="0"/>
              </a:rPr>
              <a:t>Зменшуються</a:t>
            </a:r>
            <a:r>
              <a:rPr lang="ru-RU" altLang="en-US" dirty="0">
                <a:latin typeface="Montserrat" charset="0"/>
                <a:cs typeface="Montserrat" charset="0"/>
              </a:rPr>
              <a:t> </a:t>
            </a:r>
            <a:r>
              <a:rPr lang="ru-RU" altLang="en-US" dirty="0" err="1">
                <a:latin typeface="Montserrat" charset="0"/>
                <a:cs typeface="Montserrat" charset="0"/>
              </a:rPr>
              <a:t>витрати</a:t>
            </a:r>
            <a:r>
              <a:rPr lang="ru-RU" altLang="en-US" dirty="0">
                <a:latin typeface="Montserrat" charset="0"/>
                <a:cs typeface="Montserrat" charset="0"/>
              </a:rPr>
              <a:t>.</a:t>
            </a: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950" y="2300288"/>
            <a:ext cx="2155825" cy="215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0138" y="233363"/>
            <a:ext cx="3203575" cy="111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2837" y="4556126"/>
            <a:ext cx="136525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4425" y="4040188"/>
            <a:ext cx="136525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4425" y="3228975"/>
            <a:ext cx="136525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2838" y="2382838"/>
            <a:ext cx="136525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02" name="Picture 1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2838" y="1824038"/>
            <a:ext cx="136525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44913"/>
            <a:ext cx="12188825" cy="315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1150"/>
            <a:ext cx="11653838" cy="475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838200" y="365125"/>
            <a:ext cx="10512425" cy="132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90000"/>
              </a:lnSpc>
            </a:pPr>
            <a:r>
              <a:rPr lang="ru-RU" altLang="en-US" sz="4400" b="1">
                <a:solidFill>
                  <a:srgbClr val="272E43"/>
                </a:solidFill>
                <a:latin typeface="Montserrat" charset="0"/>
                <a:cs typeface="Montserrat" charset="0"/>
              </a:rPr>
              <a:t>Аутстафінг у світі</a:t>
            </a: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898525" y="1352550"/>
            <a:ext cx="10512425" cy="4348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100000"/>
              </a:lnSpc>
            </a:pPr>
            <a:r>
              <a:rPr lang="ru-RU" altLang="en-US" sz="280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ru-RU" altLang="en-US" sz="2000">
                <a:latin typeface="Montserrat" charset="0"/>
                <a:cs typeface="Montserrat" charset="0"/>
              </a:rPr>
              <a:t>Аутстафінг успішно розвивається на Заході з 1960-х років.</a:t>
            </a:r>
          </a:p>
          <a:p>
            <a:pPr>
              <a:lnSpc>
                <a:spcPct val="100000"/>
              </a:lnSpc>
            </a:pPr>
            <a:endParaRPr lang="ru-RU" altLang="en-US">
              <a:cs typeface="DejaVu Sans" charset="0"/>
            </a:endParaRPr>
          </a:p>
          <a:p>
            <a:pPr>
              <a:lnSpc>
                <a:spcPct val="100000"/>
              </a:lnSpc>
            </a:pPr>
            <a:r>
              <a:rPr lang="ru-RU" altLang="en-US" sz="2000">
                <a:latin typeface="Montserrat" charset="0"/>
                <a:cs typeface="Montserrat" charset="0"/>
              </a:rPr>
              <a:t>Сьогодні лише в США діє понад 1000 агенцій-лізерів, на які працює більш ніж 3 000 000 працівників.</a:t>
            </a:r>
          </a:p>
          <a:p>
            <a:pPr>
              <a:lnSpc>
                <a:spcPct val="100000"/>
              </a:lnSpc>
            </a:pPr>
            <a:endParaRPr lang="ru-RU" altLang="en-US">
              <a:cs typeface="DejaVu Sans" charset="0"/>
            </a:endParaRPr>
          </a:p>
          <a:p>
            <a:pPr>
              <a:lnSpc>
                <a:spcPct val="100000"/>
              </a:lnSpc>
            </a:pPr>
            <a:r>
              <a:rPr lang="ru-RU" altLang="en-US" sz="2000">
                <a:latin typeface="Montserrat" charset="0"/>
                <a:cs typeface="Montserrat" charset="0"/>
              </a:rPr>
              <a:t>У Європі послугами аутстафінгу користується понад 80% підприємств.</a:t>
            </a:r>
          </a:p>
          <a:p>
            <a:pPr>
              <a:lnSpc>
                <a:spcPct val="100000"/>
              </a:lnSpc>
            </a:pPr>
            <a:endParaRPr lang="ru-RU" altLang="en-US">
              <a:cs typeface="DejaVu Sans" charset="0"/>
            </a:endParaRPr>
          </a:p>
          <a:p>
            <a:pPr>
              <a:lnSpc>
                <a:spcPct val="100000"/>
              </a:lnSpc>
            </a:pPr>
            <a:r>
              <a:rPr lang="ru-RU" altLang="en-US" sz="2000">
                <a:latin typeface="Montserrat" charset="0"/>
                <a:cs typeface="Montserrat" charset="0"/>
              </a:rPr>
              <a:t>Щорічне зростання ринку – 30%.</a:t>
            </a:r>
          </a:p>
          <a:p>
            <a:pPr>
              <a:lnSpc>
                <a:spcPct val="100000"/>
              </a:lnSpc>
            </a:pPr>
            <a:endParaRPr lang="ru-RU" altLang="en-US">
              <a:cs typeface="DejaVu Sans" charset="0"/>
            </a:endParaRPr>
          </a:p>
          <a:p>
            <a:pPr algn="ctr">
              <a:lnSpc>
                <a:spcPct val="100000"/>
              </a:lnSpc>
            </a:pPr>
            <a:r>
              <a:rPr lang="ru-RU" altLang="en-US" sz="2400" b="1">
                <a:solidFill>
                  <a:srgbClr val="3B3092"/>
                </a:solidFill>
                <a:latin typeface="Montserrat" charset="0"/>
                <a:cs typeface="Montserrat" charset="0"/>
              </a:rPr>
              <a:t>Чому? Тому що це зручно та вигідно!</a:t>
            </a:r>
          </a:p>
        </p:txBody>
      </p:sp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0138" y="233363"/>
            <a:ext cx="3203575" cy="111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13" y="1916113"/>
            <a:ext cx="136525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13" y="2505075"/>
            <a:ext cx="136525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13" y="3360738"/>
            <a:ext cx="136525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13" y="3973513"/>
            <a:ext cx="136525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725" y="469900"/>
            <a:ext cx="9572625" cy="6386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44913"/>
            <a:ext cx="12188825" cy="315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838200" y="365125"/>
            <a:ext cx="10512425" cy="132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90000"/>
              </a:lnSpc>
            </a:pPr>
            <a:r>
              <a:rPr lang="ru-RU" altLang="en-US" sz="4400" b="1">
                <a:solidFill>
                  <a:srgbClr val="272E43"/>
                </a:solidFill>
                <a:latin typeface="Montserrat" charset="0"/>
                <a:cs typeface="Montserrat" charset="0"/>
              </a:rPr>
              <a:t>Аутстафінг в Україні</a:t>
            </a: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838200" y="1487488"/>
            <a:ext cx="10512425" cy="4348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100000"/>
              </a:lnSpc>
            </a:pPr>
            <a:r>
              <a:rPr lang="ru-RU" altLang="en-US" b="1">
                <a:solidFill>
                  <a:srgbClr val="3B3092"/>
                </a:solidFill>
                <a:latin typeface="Montserrat" charset="0"/>
                <a:cs typeface="Montserrat" charset="0"/>
              </a:rPr>
              <a:t>ТОВ "Лізинг Сервіс" працює на ринку консультаційних послуг з </a:t>
            </a:r>
          </a:p>
          <a:p>
            <a:pPr>
              <a:lnSpc>
                <a:spcPct val="100000"/>
              </a:lnSpc>
            </a:pPr>
            <a:r>
              <a:rPr lang="ru-RU" altLang="en-US" b="1">
                <a:solidFill>
                  <a:srgbClr val="3B3092"/>
                </a:solidFill>
                <a:latin typeface="Montserrat" charset="0"/>
                <a:cs typeface="Montserrat" charset="0"/>
              </a:rPr>
              <a:t>2004 року, пропонуючи клієнтам:</a:t>
            </a:r>
          </a:p>
          <a:p>
            <a:pPr>
              <a:lnSpc>
                <a:spcPct val="100000"/>
              </a:lnSpc>
            </a:pPr>
            <a:endParaRPr lang="ru-RU" altLang="en-US">
              <a:cs typeface="DejaVu Sans" charset="0"/>
            </a:endParaRPr>
          </a:p>
          <a:p>
            <a:pPr marL="457200">
              <a:lnSpc>
                <a:spcPct val="100000"/>
              </a:lnSpc>
            </a:pPr>
            <a:r>
              <a:rPr lang="ru-RU" altLang="en-US" sz="1700">
                <a:latin typeface="Montserrat" charset="0"/>
                <a:cs typeface="Montserrat" charset="0"/>
              </a:rPr>
              <a:t>100%-ву гарантію відповідності послуг законодавству (жодних сірих схем із конвертами!);</a:t>
            </a:r>
          </a:p>
          <a:p>
            <a:pPr marL="457200">
              <a:lnSpc>
                <a:spcPct val="100000"/>
              </a:lnSpc>
            </a:pPr>
            <a:endParaRPr lang="ru-RU" altLang="en-US">
              <a:cs typeface="DejaVu Sans" charset="0"/>
            </a:endParaRPr>
          </a:p>
          <a:p>
            <a:pPr marL="457200">
              <a:lnSpc>
                <a:spcPct val="100000"/>
              </a:lnSpc>
            </a:pPr>
            <a:r>
              <a:rPr lang="ru-RU" altLang="en-US" sz="1700">
                <a:latin typeface="Montserrat" charset="0"/>
                <a:cs typeface="Montserrat" charset="0"/>
              </a:rPr>
              <a:t>багаторічну експертизу та індивідуальний підхід;</a:t>
            </a:r>
          </a:p>
          <a:p>
            <a:pPr marL="457200">
              <a:lnSpc>
                <a:spcPct val="100000"/>
              </a:lnSpc>
            </a:pPr>
            <a:endParaRPr lang="ru-RU" altLang="en-US">
              <a:cs typeface="DejaVu Sans" charset="0"/>
            </a:endParaRPr>
          </a:p>
          <a:p>
            <a:pPr marL="457200">
              <a:lnSpc>
                <a:spcPct val="100000"/>
              </a:lnSpc>
            </a:pPr>
            <a:r>
              <a:rPr lang="ru-RU" altLang="en-US" sz="1700">
                <a:latin typeface="Montserrat" charset="0"/>
                <a:cs typeface="Montserrat" charset="0"/>
              </a:rPr>
              <a:t>супровід найкращих юристів і правильні умови трудових договорів відповідно до ст. 39 ЗУ "Про зайнятість населення";</a:t>
            </a:r>
          </a:p>
          <a:p>
            <a:pPr marL="457200">
              <a:lnSpc>
                <a:spcPct val="100000"/>
              </a:lnSpc>
            </a:pPr>
            <a:endParaRPr lang="ru-RU" altLang="en-US">
              <a:cs typeface="DejaVu Sans" charset="0"/>
            </a:endParaRPr>
          </a:p>
          <a:p>
            <a:pPr marL="457200">
              <a:lnSpc>
                <a:spcPct val="100000"/>
              </a:lnSpc>
            </a:pPr>
            <a:r>
              <a:rPr lang="ru-RU" altLang="en-US" sz="1700">
                <a:latin typeface="Montserrat" charset="0"/>
                <a:cs typeface="Montserrat" charset="0"/>
              </a:rPr>
              <a:t>успішні рішення для великих корпорацій і малих підприємств;</a:t>
            </a:r>
          </a:p>
          <a:p>
            <a:pPr marL="457200">
              <a:lnSpc>
                <a:spcPct val="100000"/>
              </a:lnSpc>
            </a:pPr>
            <a:r>
              <a:rPr lang="ru-RU" altLang="en-US" sz="1700">
                <a:latin typeface="Montserrat" charset="0"/>
                <a:cs typeface="Montserrat" charset="0"/>
              </a:rPr>
              <a:t>    </a:t>
            </a:r>
          </a:p>
          <a:p>
            <a:pPr marL="457200">
              <a:lnSpc>
                <a:spcPct val="100000"/>
              </a:lnSpc>
            </a:pPr>
            <a:r>
              <a:rPr lang="ru-RU" altLang="en-US" sz="1700">
                <a:latin typeface="Montserrat" charset="0"/>
                <a:cs typeface="Montserrat" charset="0"/>
              </a:rPr>
              <a:t>найвищу якість послуг за вигідною ціною.</a:t>
            </a:r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0138" y="233363"/>
            <a:ext cx="3203575" cy="111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75" y="2432050"/>
            <a:ext cx="136525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75" y="2995613"/>
            <a:ext cx="136525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75" y="3540125"/>
            <a:ext cx="136525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75" y="4305300"/>
            <a:ext cx="136525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50" name="Picture 1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75" y="4833938"/>
            <a:ext cx="136525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838200" y="365125"/>
            <a:ext cx="10512425" cy="132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90000"/>
              </a:lnSpc>
            </a:pPr>
            <a:r>
              <a:rPr lang="ru-RU" altLang="en-US" sz="4400" b="1">
                <a:solidFill>
                  <a:srgbClr val="2A3A4E"/>
                </a:solidFill>
                <a:latin typeface="Montserrat" charset="0"/>
                <a:cs typeface="Montserrat" charset="0"/>
              </a:rPr>
              <a:t>Нам довіряють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1728788"/>
            <a:ext cx="1725613" cy="107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888" y="1482725"/>
            <a:ext cx="2755900" cy="156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2889250"/>
            <a:ext cx="1782763" cy="107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2675" y="1690688"/>
            <a:ext cx="1790700" cy="107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950" y="4367213"/>
            <a:ext cx="1393825" cy="98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7525" y="4273550"/>
            <a:ext cx="2141538" cy="107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513" y="3367088"/>
            <a:ext cx="2359025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73" name="Picture 9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052763"/>
            <a:ext cx="2635250" cy="86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74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0138" y="233363"/>
            <a:ext cx="3203575" cy="111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75" name="Picture 1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44913"/>
            <a:ext cx="12188825" cy="315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44913"/>
            <a:ext cx="12188825" cy="315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838200" y="365125"/>
            <a:ext cx="10512425" cy="132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90000"/>
              </a:lnSpc>
            </a:pPr>
            <a:r>
              <a:rPr lang="ru-RU" altLang="en-US" sz="4400" b="1">
                <a:solidFill>
                  <a:srgbClr val="272E43"/>
                </a:solidFill>
                <a:latin typeface="Montserrat" charset="0"/>
                <a:cs typeface="Montserrat" charset="0"/>
              </a:rPr>
              <a:t>Які обмеження?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347913"/>
            <a:ext cx="2095500" cy="215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3343275" y="1485900"/>
            <a:ext cx="7378700" cy="6075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100000"/>
              </a:lnSpc>
            </a:pPr>
            <a:endParaRPr lang="ru-RU" altLang="en-US">
              <a:cs typeface="DejaVu Sans" charset="0"/>
            </a:endParaRPr>
          </a:p>
          <a:p>
            <a:pPr marL="457200">
              <a:lnSpc>
                <a:spcPct val="100000"/>
              </a:lnSpc>
            </a:pPr>
            <a:r>
              <a:rPr lang="ru-RU" altLang="en-US">
                <a:latin typeface="Montserrat" charset="0"/>
                <a:cs typeface="Montserrat" charset="0"/>
              </a:rPr>
              <a:t>Аутстафінг не рекомендовано для топ-менеджерів (ризик зниження лояльності).</a:t>
            </a:r>
          </a:p>
          <a:p>
            <a:pPr marL="457200">
              <a:lnSpc>
                <a:spcPct val="100000"/>
              </a:lnSpc>
            </a:pPr>
            <a:endParaRPr lang="ru-RU" altLang="en-US">
              <a:cs typeface="DejaVu Sans" charset="0"/>
            </a:endParaRPr>
          </a:p>
          <a:p>
            <a:pPr marL="457200">
              <a:lnSpc>
                <a:spcPct val="100000"/>
              </a:lnSpc>
            </a:pPr>
            <a:r>
              <a:rPr lang="ru-RU" altLang="en-US">
                <a:latin typeface="Montserrat" charset="0"/>
                <a:cs typeface="Montserrat" charset="0"/>
              </a:rPr>
              <a:t>Найпопулярніший у світі аутстафінг для адмінперсоналу (40%), фінансистів (20%), ІТ-спеціалістів (15%).</a:t>
            </a:r>
          </a:p>
          <a:p>
            <a:pPr marL="457200">
              <a:lnSpc>
                <a:spcPct val="100000"/>
              </a:lnSpc>
            </a:pPr>
            <a:endParaRPr lang="ru-RU" altLang="en-US">
              <a:cs typeface="DejaVu Sans" charset="0"/>
            </a:endParaRPr>
          </a:p>
          <a:p>
            <a:pPr marL="457200">
              <a:lnSpc>
                <a:spcPct val="100000"/>
              </a:lnSpc>
            </a:pPr>
            <a:r>
              <a:rPr lang="ru-RU" altLang="en-US">
                <a:latin typeface="Montserrat" charset="0"/>
                <a:cs typeface="Montserrat" charset="0"/>
              </a:rPr>
              <a:t>Можливі обмеження в умовах матеріальної відповідальності для касирів, продавців.</a:t>
            </a:r>
          </a:p>
          <a:p>
            <a:pPr marL="457200">
              <a:lnSpc>
                <a:spcPct val="100000"/>
              </a:lnSpc>
            </a:pPr>
            <a:endParaRPr lang="ru-RU" altLang="en-US">
              <a:cs typeface="DejaVu Sans" charset="0"/>
            </a:endParaRPr>
          </a:p>
          <a:p>
            <a:pPr marL="457200">
              <a:lnSpc>
                <a:spcPct val="100000"/>
              </a:lnSpc>
            </a:pPr>
            <a:r>
              <a:rPr lang="ru-RU" altLang="en-US">
                <a:latin typeface="Montserrat" charset="0"/>
                <a:cs typeface="Montserrat" charset="0"/>
              </a:rPr>
              <a:t>Не завжди доступний для ліцензованих і травмонебезпечних галузей діяльності.</a:t>
            </a:r>
            <a:r>
              <a:rPr lang="ru-RU" altLang="en-US" b="1">
                <a:solidFill>
                  <a:srgbClr val="307888"/>
                </a:solidFill>
                <a:latin typeface="Montserrat" charset="0"/>
                <a:cs typeface="Montserrat" charset="0"/>
              </a:rPr>
              <a:t> </a:t>
            </a:r>
          </a:p>
          <a:p>
            <a:pPr marL="457200">
              <a:lnSpc>
                <a:spcPct val="100000"/>
              </a:lnSpc>
            </a:pPr>
            <a:endParaRPr lang="ru-RU" altLang="en-US">
              <a:cs typeface="DejaVu Sans" charset="0"/>
            </a:endParaRPr>
          </a:p>
        </p:txBody>
      </p:sp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0138" y="233363"/>
            <a:ext cx="3203575" cy="111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793" y="4352132"/>
            <a:ext cx="136525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3475" y="2722563"/>
            <a:ext cx="136525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296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5063" y="1911350"/>
            <a:ext cx="136525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297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5722" y="3540919"/>
            <a:ext cx="136525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</TotalTime>
  <Words>638</Words>
  <Application>Microsoft Macintosh PowerPoint</Application>
  <PresentationFormat>Widescreen</PresentationFormat>
  <Paragraphs>129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Microsoft YaHei</vt:lpstr>
      <vt:lpstr>Arial</vt:lpstr>
      <vt:lpstr>Calibri</vt:lpstr>
      <vt:lpstr>DejaVu Sans</vt:lpstr>
      <vt:lpstr>Montserrat</vt:lpstr>
      <vt:lpstr>Roboto Slab</vt:lpstr>
      <vt:lpstr>Segoe UI</vt:lpstr>
      <vt:lpstr>Times New Roman</vt:lpstr>
      <vt:lpstr>Verdana</vt:lpstr>
      <vt:lpstr>Тема Office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subject/>
  <dc:creator>Jokūbas Fudžicu</dc:creator>
  <cp:keywords/>
  <dc:description/>
  <cp:lastModifiedBy>Dmitry Klim</cp:lastModifiedBy>
  <cp:revision>12</cp:revision>
  <cp:lastPrinted>1601-01-01T00:00:00Z</cp:lastPrinted>
  <dcterms:created xsi:type="dcterms:W3CDTF">1601-01-01T00:00:00Z</dcterms:created>
  <dcterms:modified xsi:type="dcterms:W3CDTF">2019-06-04T11:35:46Z</dcterms:modified>
</cp:coreProperties>
</file>